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Lst>
  <p:sldSz cx="18288000" cy="10287000"/>
  <p:notesSz cx="6858000" cy="9144000"/>
  <p:embeddedFontLst>
    <p:embeddedFont>
      <p:font typeface="Codec Pro Bold" charset="1" panose="00000600000000000000"/>
      <p:regular r:id="rId20"/>
    </p:embeddedFont>
    <p:embeddedFont>
      <p:font typeface="Canva Sans Bold" charset="1" panose="020B0803030501040103"/>
      <p:regular r:id="rId21"/>
    </p:embeddedFont>
    <p:embeddedFont>
      <p:font typeface="Canva Sans" charset="1" panose="020B0503030501040103"/>
      <p:regular r:id="rId22"/>
    </p:embeddedFont>
    <p:embeddedFont>
      <p:font typeface="Poppins" charset="1" panose="00000500000000000000"/>
      <p:regular r:id="rId23"/>
    </p:embeddedFont>
    <p:embeddedFont>
      <p:font typeface="Academy" charset="1" panose="00000000000000000000"/>
      <p:regular r:id="rId24"/>
    </p:embeddedFont>
    <p:embeddedFont>
      <p:font typeface="IBM Plex Mono Bold" charset="1" panose="020B0809050203000203"/>
      <p:regular r:id="rId25"/>
    </p:embeddedFont>
    <p:embeddedFont>
      <p:font typeface="Poppins Bold" charset="1" panose="00000800000000000000"/>
      <p:regular r:id="rId26"/>
    </p:embeddedFont>
    <p:embeddedFont>
      <p:font typeface="IBM Plex Mono" charset="1" panose="020B0509050203000203"/>
      <p:regular r:id="rId27"/>
    </p:embeddedFont>
    <p:embeddedFont>
      <p:font typeface="Open Sans Bold" charset="1" panose="00000000000000000000"/>
      <p:regular r:id="rId28"/>
    </p:embeddedFont>
    <p:embeddedFont>
      <p:font typeface="Open Sans" charset="1" panose="00000000000000000000"/>
      <p:regular r:id="rId29"/>
    </p:embeddedFont>
    <p:embeddedFont>
      <p:font typeface="TT Octosquares Compressed" charset="1" panose="02010001040000080307"/>
      <p:regular r:id="rId3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jpeg" Type="http://schemas.openxmlformats.org/officeDocument/2006/relationships/image"/><Relationship Id="rId3" Target="../media/image27.png" Type="http://schemas.openxmlformats.org/officeDocument/2006/relationships/image"/><Relationship Id="rId4" Target="../media/image28.svg" Type="http://schemas.openxmlformats.org/officeDocument/2006/relationships/image"/><Relationship Id="rId5" Target="../media/image29.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0.jpe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 Id="rId5" Target="../media/image31.png" Type="http://schemas.openxmlformats.org/officeDocument/2006/relationships/image"/><Relationship Id="rId6" Target="../media/image32.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3.jpeg" Type="http://schemas.openxmlformats.org/officeDocument/2006/relationships/image"/><Relationship Id="rId3" Target="../media/image34.png" Type="http://schemas.openxmlformats.org/officeDocument/2006/relationships/image"/><Relationship Id="rId4" Target="../media/image35.sv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 Id="rId7" Target="../media/image36.png" Type="http://schemas.openxmlformats.org/officeDocument/2006/relationships/image"/><Relationship Id="rId8" Target="../media/image37.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3.jpeg" Type="http://schemas.openxmlformats.org/officeDocument/2006/relationships/image"/><Relationship Id="rId3" Target="../media/image34.png" Type="http://schemas.openxmlformats.org/officeDocument/2006/relationships/image"/><Relationship Id="rId4" Target="../media/image35.sv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 Id="rId7" Target="../media/image36.png" Type="http://schemas.openxmlformats.org/officeDocument/2006/relationships/image"/><Relationship Id="rId8" Target="../media/image37.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8.png" Type="http://schemas.openxmlformats.org/officeDocument/2006/relationships/image"/><Relationship Id="rId3" Target="../media/image39.png" Type="http://schemas.openxmlformats.org/officeDocument/2006/relationships/image"/><Relationship Id="rId4" Target="../media/image40.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4.png" Type="http://schemas.openxmlformats.org/officeDocument/2006/relationships/image"/><Relationship Id="rId4" Target="../media/image5.pn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 Id="rId7" Target="../media/image8.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jpeg" Type="http://schemas.openxmlformats.org/officeDocument/2006/relationships/image"/><Relationship Id="rId3" Target="../media/image10.png" Type="http://schemas.openxmlformats.org/officeDocument/2006/relationships/image"/><Relationship Id="rId4" Target="../media/image11.sv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jpeg" Type="http://schemas.openxmlformats.org/officeDocument/2006/relationships/image"/><Relationship Id="rId3" Target="../media/image13.jpeg" Type="http://schemas.openxmlformats.org/officeDocument/2006/relationships/image"/><Relationship Id="rId4" Target="../media/image14.jpeg" Type="http://schemas.openxmlformats.org/officeDocument/2006/relationships/image"/><Relationship Id="rId5" Target="../media/image15.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jpeg" Type="http://schemas.openxmlformats.org/officeDocument/2006/relationships/image"/><Relationship Id="rId3" Target="../media/image17.png" Type="http://schemas.openxmlformats.org/officeDocument/2006/relationships/image"/><Relationship Id="rId4" Target="../media/image18.svg" Type="http://schemas.openxmlformats.org/officeDocument/2006/relationships/image"/><Relationship Id="rId5" Target="../media/image19.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jpeg" Type="http://schemas.openxmlformats.org/officeDocument/2006/relationships/image"/><Relationship Id="rId3" Target="../media/image10.png" Type="http://schemas.openxmlformats.org/officeDocument/2006/relationships/image"/><Relationship Id="rId4" Target="../media/image11.sv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 Id="rId7" Target="../media/image20.png" Type="http://schemas.openxmlformats.org/officeDocument/2006/relationships/image"/><Relationship Id="rId8" Target="../media/image21.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jpeg" Type="http://schemas.openxmlformats.org/officeDocument/2006/relationships/image"/><Relationship Id="rId3" Target="../media/image10.png" Type="http://schemas.openxmlformats.org/officeDocument/2006/relationships/image"/><Relationship Id="rId4" Target="../media/image11.sv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 Id="rId7" Target="../media/image22.png" Type="http://schemas.openxmlformats.org/officeDocument/2006/relationships/image"/><Relationship Id="rId8" Target="../media/image23.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jpeg" Type="http://schemas.openxmlformats.org/officeDocument/2006/relationships/image"/><Relationship Id="rId3" Target="../media/image10.png" Type="http://schemas.openxmlformats.org/officeDocument/2006/relationships/image"/><Relationship Id="rId4" Target="../media/image11.sv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 Id="rId7" Target="../media/image24.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jpeg" Type="http://schemas.openxmlformats.org/officeDocument/2006/relationships/image"/><Relationship Id="rId3" Target="../media/image10.png" Type="http://schemas.openxmlformats.org/officeDocument/2006/relationships/image"/><Relationship Id="rId4" Target="../media/image11.sv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 Id="rId7" Target="../media/image25.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333" r="0" b="-9333"/>
            </a:stretch>
          </a:blipFill>
        </p:spPr>
      </p:sp>
      <p:sp>
        <p:nvSpPr>
          <p:cNvPr name="Freeform 3" id="3"/>
          <p:cNvSpPr/>
          <p:nvPr/>
        </p:nvSpPr>
        <p:spPr>
          <a:xfrm flipH="true" flipV="true" rot="0">
            <a:off x="-4345752" y="-825227"/>
            <a:ext cx="11112227" cy="11112227"/>
          </a:xfrm>
          <a:custGeom>
            <a:avLst/>
            <a:gdLst/>
            <a:ahLst/>
            <a:cxnLst/>
            <a:rect r="r" b="b" t="t" l="l"/>
            <a:pathLst>
              <a:path h="11112227" w="11112227">
                <a:moveTo>
                  <a:pt x="11112226" y="11112227"/>
                </a:moveTo>
                <a:lnTo>
                  <a:pt x="0" y="11112227"/>
                </a:lnTo>
                <a:lnTo>
                  <a:pt x="0" y="0"/>
                </a:lnTo>
                <a:lnTo>
                  <a:pt x="11112226" y="0"/>
                </a:lnTo>
                <a:lnTo>
                  <a:pt x="11112226" y="11112227"/>
                </a:lnTo>
                <a:close/>
              </a:path>
            </a:pathLst>
          </a:custGeom>
          <a:blipFill>
            <a:blip r:embed="rId3">
              <a:alphaModFix amt="23000"/>
            </a:blip>
            <a:stretch>
              <a:fillRect l="0" t="0" r="0" b="0"/>
            </a:stretch>
          </a:blipFill>
        </p:spPr>
      </p:sp>
      <p:sp>
        <p:nvSpPr>
          <p:cNvPr name="TextBox 4" id="4"/>
          <p:cNvSpPr txBox="true"/>
          <p:nvPr/>
        </p:nvSpPr>
        <p:spPr>
          <a:xfrm rot="0">
            <a:off x="2010963" y="2706769"/>
            <a:ext cx="15850833" cy="4172060"/>
          </a:xfrm>
          <a:prstGeom prst="rect">
            <a:avLst/>
          </a:prstGeom>
        </p:spPr>
        <p:txBody>
          <a:bodyPr anchor="t" rtlCol="false" tIns="0" lIns="0" bIns="0" rIns="0">
            <a:spAutoFit/>
          </a:bodyPr>
          <a:lstStyle/>
          <a:p>
            <a:pPr algn="l">
              <a:lnSpc>
                <a:spcPts val="10341"/>
              </a:lnSpc>
            </a:pPr>
            <a:r>
              <a:rPr lang="en-US" sz="11120">
                <a:solidFill>
                  <a:srgbClr val="FFFFFF"/>
                </a:solidFill>
                <a:latin typeface="Codec Pro Bold"/>
                <a:ea typeface="Codec Pro Bold"/>
                <a:cs typeface="Codec Pro Bold"/>
                <a:sym typeface="Codec Pro Bold"/>
              </a:rPr>
              <a:t>English to Hindi Translation Using Attention Mechanism</a:t>
            </a:r>
          </a:p>
        </p:txBody>
      </p:sp>
      <p:sp>
        <p:nvSpPr>
          <p:cNvPr name="TextBox 5" id="5"/>
          <p:cNvSpPr txBox="true"/>
          <p:nvPr/>
        </p:nvSpPr>
        <p:spPr>
          <a:xfrm rot="0">
            <a:off x="2011392" y="7274098"/>
            <a:ext cx="14265215" cy="688971"/>
          </a:xfrm>
          <a:prstGeom prst="rect">
            <a:avLst/>
          </a:prstGeom>
        </p:spPr>
        <p:txBody>
          <a:bodyPr anchor="t" rtlCol="false" tIns="0" lIns="0" bIns="0" rIns="0">
            <a:spAutoFit/>
          </a:bodyPr>
          <a:lstStyle/>
          <a:p>
            <a:pPr algn="ctr">
              <a:lnSpc>
                <a:spcPts val="5600"/>
              </a:lnSpc>
            </a:pPr>
            <a:r>
              <a:rPr lang="en-US" sz="4000">
                <a:solidFill>
                  <a:srgbClr val="FFFFFF"/>
                </a:solidFill>
                <a:latin typeface="Canva Sans Bold"/>
                <a:ea typeface="Canva Sans Bold"/>
                <a:cs typeface="Canva Sans Bold"/>
                <a:sym typeface="Canva Sans Bold"/>
              </a:rPr>
              <a:t>Leveraging Deep Learning for Neural Machine Translation</a:t>
            </a:r>
          </a:p>
        </p:txBody>
      </p:sp>
      <p:sp>
        <p:nvSpPr>
          <p:cNvPr name="TextBox 6" id="6"/>
          <p:cNvSpPr txBox="true"/>
          <p:nvPr/>
        </p:nvSpPr>
        <p:spPr>
          <a:xfrm rot="0">
            <a:off x="2043111" y="8372645"/>
            <a:ext cx="4723364" cy="580352"/>
          </a:xfrm>
          <a:prstGeom prst="rect">
            <a:avLst/>
          </a:prstGeom>
        </p:spPr>
        <p:txBody>
          <a:bodyPr anchor="t" rtlCol="false" tIns="0" lIns="0" bIns="0" rIns="0">
            <a:spAutoFit/>
          </a:bodyPr>
          <a:lstStyle/>
          <a:p>
            <a:pPr algn="ctr">
              <a:lnSpc>
                <a:spcPts val="4759"/>
              </a:lnSpc>
            </a:pPr>
            <a:r>
              <a:rPr lang="en-US" sz="3399">
                <a:solidFill>
                  <a:srgbClr val="FFFFFF"/>
                </a:solidFill>
                <a:latin typeface="Canva Sans"/>
                <a:ea typeface="Canva Sans"/>
                <a:cs typeface="Canva Sans"/>
                <a:sym typeface="Canva Sans"/>
              </a:rPr>
              <a:t>Presenter:Kavisha Jain</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9333" r="0" b="-9333"/>
            </a:stretch>
          </a:blipFill>
        </p:spPr>
      </p:sp>
      <p:sp>
        <p:nvSpPr>
          <p:cNvPr name="Freeform 3" id="3"/>
          <p:cNvSpPr/>
          <p:nvPr/>
        </p:nvSpPr>
        <p:spPr>
          <a:xfrm flipH="false" flipV="false" rot="0">
            <a:off x="-1246792" y="-570255"/>
            <a:ext cx="5910217" cy="5713755"/>
          </a:xfrm>
          <a:custGeom>
            <a:avLst/>
            <a:gdLst/>
            <a:ahLst/>
            <a:cxnLst/>
            <a:rect r="r" b="b" t="t" l="l"/>
            <a:pathLst>
              <a:path h="5713755" w="5910217">
                <a:moveTo>
                  <a:pt x="0" y="0"/>
                </a:moveTo>
                <a:lnTo>
                  <a:pt x="5910217" y="0"/>
                </a:lnTo>
                <a:lnTo>
                  <a:pt x="5910217" y="5713755"/>
                </a:lnTo>
                <a:lnTo>
                  <a:pt x="0" y="5713755"/>
                </a:lnTo>
                <a:lnTo>
                  <a:pt x="0" y="0"/>
                </a:lnTo>
                <a:close/>
              </a:path>
            </a:pathLst>
          </a:custGeom>
          <a:blipFill>
            <a:blip r:embed="rId3">
              <a:alphaModFix amt="6000"/>
              <a:extLst>
                <a:ext uri="{96DAC541-7B7A-43D3-8B79-37D633B846F1}">
                  <asvg:svgBlip xmlns:asvg="http://schemas.microsoft.com/office/drawing/2016/SVG/main" r:embed="rId4"/>
                </a:ext>
              </a:extLst>
            </a:blip>
            <a:stretch>
              <a:fillRect l="0" t="0" r="0" b="0"/>
            </a:stretch>
          </a:blipFill>
        </p:spPr>
      </p:sp>
      <p:pic>
        <p:nvPicPr>
          <p:cNvPr name="Picture 4" id="4"/>
          <p:cNvPicPr>
            <a:picLocks noChangeAspect="true"/>
          </p:cNvPicPr>
          <p:nvPr/>
        </p:nvPicPr>
        <p:blipFill>
          <a:blip r:embed="rId5">
            <a:alphaModFix amt="31000"/>
          </a:blip>
          <a:stretch>
            <a:fillRect/>
          </a:stretch>
        </p:blipFill>
        <p:spPr>
          <a:xfrm rot="0">
            <a:off x="6614143" y="2066296"/>
            <a:ext cx="6311835" cy="6408940"/>
          </a:xfrm>
          <a:prstGeom prst="rect">
            <a:avLst/>
          </a:prstGeom>
        </p:spPr>
      </p:pic>
      <p:sp>
        <p:nvSpPr>
          <p:cNvPr name="TextBox 5" id="5"/>
          <p:cNvSpPr txBox="true"/>
          <p:nvPr/>
        </p:nvSpPr>
        <p:spPr>
          <a:xfrm rot="0">
            <a:off x="1028700" y="771565"/>
            <a:ext cx="6119521" cy="715580"/>
          </a:xfrm>
          <a:prstGeom prst="rect">
            <a:avLst/>
          </a:prstGeom>
        </p:spPr>
        <p:txBody>
          <a:bodyPr anchor="t" rtlCol="false" tIns="0" lIns="0" bIns="0" rIns="0">
            <a:spAutoFit/>
          </a:bodyPr>
          <a:lstStyle/>
          <a:p>
            <a:pPr algn="l">
              <a:lnSpc>
                <a:spcPts val="4681"/>
              </a:lnSpc>
            </a:pPr>
            <a:r>
              <a:rPr lang="en-US" sz="5033">
                <a:solidFill>
                  <a:srgbClr val="FFFFFF"/>
                </a:solidFill>
                <a:latin typeface="Codec Pro Bold"/>
                <a:ea typeface="Codec Pro Bold"/>
                <a:cs typeface="Codec Pro Bold"/>
                <a:sym typeface="Codec Pro Bold"/>
              </a:rPr>
              <a:t>Evaluation Metrics</a:t>
            </a:r>
          </a:p>
        </p:txBody>
      </p:sp>
      <p:sp>
        <p:nvSpPr>
          <p:cNvPr name="TextBox 6" id="6"/>
          <p:cNvSpPr txBox="true"/>
          <p:nvPr/>
        </p:nvSpPr>
        <p:spPr>
          <a:xfrm rot="0">
            <a:off x="1535620" y="3025208"/>
            <a:ext cx="14885683" cy="4757318"/>
          </a:xfrm>
          <a:prstGeom prst="rect">
            <a:avLst/>
          </a:prstGeom>
        </p:spPr>
        <p:txBody>
          <a:bodyPr anchor="t" rtlCol="false" tIns="0" lIns="0" bIns="0" rIns="0">
            <a:spAutoFit/>
          </a:bodyPr>
          <a:lstStyle/>
          <a:p>
            <a:pPr algn="just" marL="737100" indent="-368550" lvl="1">
              <a:lnSpc>
                <a:spcPts val="4779"/>
              </a:lnSpc>
              <a:buFont typeface="Arial"/>
              <a:buChar char="•"/>
            </a:pPr>
            <a:r>
              <a:rPr lang="en-US" sz="3414">
                <a:solidFill>
                  <a:srgbClr val="FFFFFF"/>
                </a:solidFill>
                <a:latin typeface="Poppins"/>
                <a:ea typeface="Poppins"/>
                <a:cs typeface="Poppins"/>
                <a:sym typeface="Poppins"/>
              </a:rPr>
              <a:t>Bilingual Evaluation Understudy (BLEU) measures machine-translated text against human-translated reference text.</a:t>
            </a:r>
          </a:p>
          <a:p>
            <a:pPr algn="just" marL="737100" indent="-368550" lvl="1">
              <a:lnSpc>
                <a:spcPts val="4779"/>
              </a:lnSpc>
              <a:buFont typeface="Arial"/>
              <a:buChar char="•"/>
            </a:pPr>
            <a:r>
              <a:rPr lang="en-US" sz="3414">
                <a:solidFill>
                  <a:srgbClr val="FFFFFF"/>
                </a:solidFill>
                <a:latin typeface="Poppins"/>
                <a:ea typeface="Poppins"/>
                <a:cs typeface="Poppins"/>
                <a:sym typeface="Poppins"/>
              </a:rPr>
              <a:t>Scale: 0 to 1 (closer to 1 = better resemblance to reference).</a:t>
            </a:r>
          </a:p>
          <a:p>
            <a:pPr algn="just" marL="737100" indent="-368550" lvl="1">
              <a:lnSpc>
                <a:spcPts val="4779"/>
              </a:lnSpc>
              <a:buFont typeface="Arial"/>
              <a:buChar char="•"/>
            </a:pPr>
            <a:r>
              <a:rPr lang="en-US" sz="3414">
                <a:solidFill>
                  <a:srgbClr val="FFFFFF"/>
                </a:solidFill>
                <a:latin typeface="Poppins"/>
                <a:ea typeface="Poppins"/>
                <a:cs typeface="Poppins"/>
                <a:sym typeface="Poppins"/>
              </a:rPr>
              <a:t>Counts overlapping n-grams (word sequences) between candidate and reference translations.</a:t>
            </a:r>
          </a:p>
          <a:p>
            <a:pPr algn="just" marL="737100" indent="-368550" lvl="1">
              <a:lnSpc>
                <a:spcPts val="4779"/>
              </a:lnSpc>
              <a:buFont typeface="Arial"/>
              <a:buChar char="•"/>
            </a:pPr>
            <a:r>
              <a:rPr lang="en-US" sz="3414">
                <a:solidFill>
                  <a:srgbClr val="FFFFFF"/>
                </a:solidFill>
                <a:latin typeface="Poppins"/>
                <a:ea typeface="Poppins"/>
                <a:cs typeface="Poppins"/>
                <a:sym typeface="Poppins"/>
              </a:rPr>
              <a:t>Higher overlap = better translation quality.</a:t>
            </a:r>
          </a:p>
          <a:p>
            <a:pPr algn="just" marL="737100" indent="-368550" lvl="1">
              <a:lnSpc>
                <a:spcPts val="4779"/>
              </a:lnSpc>
              <a:buFont typeface="Arial"/>
              <a:buChar char="•"/>
            </a:pPr>
            <a:r>
              <a:rPr lang="en-US" sz="3414">
                <a:solidFill>
                  <a:srgbClr val="FFFFFF"/>
                </a:solidFill>
                <a:latin typeface="Poppins"/>
                <a:ea typeface="Poppins"/>
                <a:cs typeface="Poppins"/>
                <a:sym typeface="Poppins"/>
              </a:rPr>
              <a:t>Quick and widely adopted metric.</a:t>
            </a:r>
          </a:p>
          <a:p>
            <a:pPr algn="just">
              <a:lnSpc>
                <a:spcPts val="2055"/>
              </a:lnSpc>
            </a:pPr>
          </a:p>
          <a:p>
            <a:pPr algn="just">
              <a:lnSpc>
                <a:spcPts val="2055"/>
              </a:lnSpc>
              <a:spcBef>
                <a:spcPct val="0"/>
              </a:spcBef>
            </a:pPr>
          </a:p>
        </p:txBody>
      </p:sp>
      <p:sp>
        <p:nvSpPr>
          <p:cNvPr name="TextBox 7" id="7"/>
          <p:cNvSpPr txBox="true"/>
          <p:nvPr/>
        </p:nvSpPr>
        <p:spPr>
          <a:xfrm rot="0">
            <a:off x="16421303" y="800264"/>
            <a:ext cx="986517" cy="686687"/>
          </a:xfrm>
          <a:prstGeom prst="rect">
            <a:avLst/>
          </a:prstGeom>
        </p:spPr>
        <p:txBody>
          <a:bodyPr anchor="t" rtlCol="false" tIns="0" lIns="0" bIns="0" rIns="0">
            <a:spAutoFit/>
          </a:bodyPr>
          <a:lstStyle/>
          <a:p>
            <a:pPr algn="l">
              <a:lnSpc>
                <a:spcPts val="5027"/>
              </a:lnSpc>
              <a:spcBef>
                <a:spcPct val="0"/>
              </a:spcBef>
            </a:pPr>
            <a:r>
              <a:rPr lang="en-US" sz="3590">
                <a:solidFill>
                  <a:srgbClr val="FFFFFF"/>
                </a:solidFill>
                <a:latin typeface="Academy"/>
                <a:ea typeface="Academy"/>
                <a:cs typeface="Academy"/>
                <a:sym typeface="Academy"/>
              </a:rPr>
              <a:t>10</a:t>
            </a:r>
          </a:p>
        </p:txBody>
      </p:sp>
      <p:sp>
        <p:nvSpPr>
          <p:cNvPr name="TextBox 8" id="8"/>
          <p:cNvSpPr txBox="true"/>
          <p:nvPr/>
        </p:nvSpPr>
        <p:spPr>
          <a:xfrm rot="0">
            <a:off x="3163095" y="1663791"/>
            <a:ext cx="10639203" cy="679408"/>
          </a:xfrm>
          <a:prstGeom prst="rect">
            <a:avLst/>
          </a:prstGeom>
        </p:spPr>
        <p:txBody>
          <a:bodyPr anchor="t" rtlCol="false" tIns="0" lIns="0" bIns="0" rIns="0">
            <a:spAutoFit/>
          </a:bodyPr>
          <a:lstStyle/>
          <a:p>
            <a:pPr algn="ctr">
              <a:lnSpc>
                <a:spcPts val="5599"/>
              </a:lnSpc>
            </a:pPr>
            <a:r>
              <a:rPr lang="en-US" sz="3999">
                <a:solidFill>
                  <a:srgbClr val="FFFFFF"/>
                </a:solidFill>
                <a:latin typeface="Canva Sans Bold"/>
                <a:ea typeface="Canva Sans Bold"/>
                <a:cs typeface="Canva Sans Bold"/>
                <a:sym typeface="Canva Sans Bold"/>
              </a:rPr>
              <a:t>BLEU Score: Evaluating Translation Quality</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5444" r="-10809" b="-16049"/>
            </a:stretch>
          </a:blipFill>
        </p:spPr>
      </p:sp>
      <p:sp>
        <p:nvSpPr>
          <p:cNvPr name="Freeform 3" id="3"/>
          <p:cNvSpPr/>
          <p:nvPr/>
        </p:nvSpPr>
        <p:spPr>
          <a:xfrm flipH="false" flipV="false" rot="0">
            <a:off x="6255102" y="1028700"/>
            <a:ext cx="561705" cy="631774"/>
          </a:xfrm>
          <a:custGeom>
            <a:avLst/>
            <a:gdLst/>
            <a:ahLst/>
            <a:cxnLst/>
            <a:rect r="r" b="b" t="t" l="l"/>
            <a:pathLst>
              <a:path h="631774" w="561705">
                <a:moveTo>
                  <a:pt x="0" y="0"/>
                </a:moveTo>
                <a:lnTo>
                  <a:pt x="561705" y="0"/>
                </a:lnTo>
                <a:lnTo>
                  <a:pt x="561705" y="631774"/>
                </a:lnTo>
                <a:lnTo>
                  <a:pt x="0" y="63177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216279" y="-460097"/>
            <a:ext cx="3362077" cy="3324253"/>
          </a:xfrm>
          <a:custGeom>
            <a:avLst/>
            <a:gdLst/>
            <a:ahLst/>
            <a:cxnLst/>
            <a:rect r="r" b="b" t="t" l="l"/>
            <a:pathLst>
              <a:path h="3324253" w="3362077">
                <a:moveTo>
                  <a:pt x="0" y="0"/>
                </a:moveTo>
                <a:lnTo>
                  <a:pt x="3362077" y="0"/>
                </a:lnTo>
                <a:lnTo>
                  <a:pt x="3362077" y="3324253"/>
                </a:lnTo>
                <a:lnTo>
                  <a:pt x="0" y="3324253"/>
                </a:lnTo>
                <a:lnTo>
                  <a:pt x="0" y="0"/>
                </a:lnTo>
                <a:close/>
              </a:path>
            </a:pathLst>
          </a:custGeom>
          <a:blipFill>
            <a:blip r:embed="rId5">
              <a:alphaModFix amt="18000"/>
            </a:blip>
            <a:stretch>
              <a:fillRect l="0" t="0" r="0" b="0"/>
            </a:stretch>
          </a:blipFill>
        </p:spPr>
      </p:sp>
      <p:sp>
        <p:nvSpPr>
          <p:cNvPr name="Freeform 5" id="5"/>
          <p:cNvSpPr/>
          <p:nvPr/>
        </p:nvSpPr>
        <p:spPr>
          <a:xfrm flipH="false" flipV="false" rot="0">
            <a:off x="-1023747" y="1344587"/>
            <a:ext cx="8339090" cy="10077450"/>
          </a:xfrm>
          <a:custGeom>
            <a:avLst/>
            <a:gdLst/>
            <a:ahLst/>
            <a:cxnLst/>
            <a:rect r="r" b="b" t="t" l="l"/>
            <a:pathLst>
              <a:path h="10077450" w="8339090">
                <a:moveTo>
                  <a:pt x="0" y="0"/>
                </a:moveTo>
                <a:lnTo>
                  <a:pt x="8339090" y="0"/>
                </a:lnTo>
                <a:lnTo>
                  <a:pt x="8339090" y="10077450"/>
                </a:lnTo>
                <a:lnTo>
                  <a:pt x="0" y="10077450"/>
                </a:lnTo>
                <a:lnTo>
                  <a:pt x="0" y="0"/>
                </a:lnTo>
                <a:close/>
              </a:path>
            </a:pathLst>
          </a:custGeom>
          <a:blipFill>
            <a:blip r:embed="rId6"/>
            <a:stretch>
              <a:fillRect l="0" t="0" r="0" b="0"/>
            </a:stretch>
          </a:blipFill>
        </p:spPr>
      </p:sp>
      <p:sp>
        <p:nvSpPr>
          <p:cNvPr name="TextBox 6" id="6"/>
          <p:cNvSpPr txBox="true"/>
          <p:nvPr/>
        </p:nvSpPr>
        <p:spPr>
          <a:xfrm rot="0">
            <a:off x="6255102" y="2436063"/>
            <a:ext cx="8178096" cy="1562336"/>
          </a:xfrm>
          <a:prstGeom prst="rect">
            <a:avLst/>
          </a:prstGeom>
        </p:spPr>
        <p:txBody>
          <a:bodyPr anchor="t" rtlCol="false" tIns="0" lIns="0" bIns="0" rIns="0">
            <a:spAutoFit/>
          </a:bodyPr>
          <a:lstStyle/>
          <a:p>
            <a:pPr algn="l">
              <a:lnSpc>
                <a:spcPts val="10341"/>
              </a:lnSpc>
            </a:pPr>
            <a:r>
              <a:rPr lang="en-US" sz="11120">
                <a:solidFill>
                  <a:srgbClr val="FFFFFF"/>
                </a:solidFill>
                <a:latin typeface="Codec Pro Bold"/>
                <a:ea typeface="Codec Pro Bold"/>
                <a:cs typeface="Codec Pro Bold"/>
                <a:sym typeface="Codec Pro Bold"/>
              </a:rPr>
              <a:t>Result </a:t>
            </a:r>
          </a:p>
        </p:txBody>
      </p:sp>
      <p:sp>
        <p:nvSpPr>
          <p:cNvPr name="TextBox 7" id="7"/>
          <p:cNvSpPr txBox="true"/>
          <p:nvPr/>
        </p:nvSpPr>
        <p:spPr>
          <a:xfrm rot="0">
            <a:off x="6255102" y="5410200"/>
            <a:ext cx="9113766" cy="2148366"/>
          </a:xfrm>
          <a:prstGeom prst="rect">
            <a:avLst/>
          </a:prstGeom>
        </p:spPr>
        <p:txBody>
          <a:bodyPr anchor="t" rtlCol="false" tIns="0" lIns="0" bIns="0" rIns="0">
            <a:spAutoFit/>
          </a:bodyPr>
          <a:lstStyle/>
          <a:p>
            <a:pPr algn="just">
              <a:lnSpc>
                <a:spcPts val="3386"/>
              </a:lnSpc>
              <a:spcBef>
                <a:spcPct val="0"/>
              </a:spcBef>
            </a:pPr>
            <a:r>
              <a:rPr lang="en-US" sz="2418">
                <a:solidFill>
                  <a:srgbClr val="FFFFFF"/>
                </a:solidFill>
                <a:latin typeface="Poppins"/>
                <a:ea typeface="Poppins"/>
                <a:cs typeface="Poppins"/>
                <a:sym typeface="Poppins"/>
              </a:rPr>
              <a:t>We present the results of our AI project, showcasing improvements in performance, efficiency, and decision-making compared to traditional methods. We also discuss the potential impact of our solutions on stakeholders and end-users.</a:t>
            </a:r>
          </a:p>
        </p:txBody>
      </p:sp>
      <p:sp>
        <p:nvSpPr>
          <p:cNvPr name="TextBox 8" id="8"/>
          <p:cNvSpPr txBox="true"/>
          <p:nvPr/>
        </p:nvSpPr>
        <p:spPr>
          <a:xfrm rot="0">
            <a:off x="16272783" y="973594"/>
            <a:ext cx="986517" cy="686687"/>
          </a:xfrm>
          <a:prstGeom prst="rect">
            <a:avLst/>
          </a:prstGeom>
        </p:spPr>
        <p:txBody>
          <a:bodyPr anchor="t" rtlCol="false" tIns="0" lIns="0" bIns="0" rIns="0">
            <a:spAutoFit/>
          </a:bodyPr>
          <a:lstStyle/>
          <a:p>
            <a:pPr algn="l">
              <a:lnSpc>
                <a:spcPts val="5027"/>
              </a:lnSpc>
              <a:spcBef>
                <a:spcPct val="0"/>
              </a:spcBef>
            </a:pPr>
            <a:r>
              <a:rPr lang="en-US" sz="3590">
                <a:solidFill>
                  <a:srgbClr val="FFFFFF"/>
                </a:solidFill>
                <a:latin typeface="Academy"/>
                <a:ea typeface="Academy"/>
                <a:cs typeface="Academy"/>
                <a:sym typeface="Academy"/>
              </a:rPr>
              <a:t>11</a:t>
            </a:r>
          </a:p>
        </p:txBody>
      </p:sp>
      <p:sp>
        <p:nvSpPr>
          <p:cNvPr name="Freeform 9" id="9"/>
          <p:cNvSpPr/>
          <p:nvPr/>
        </p:nvSpPr>
        <p:spPr>
          <a:xfrm flipH="false" flipV="false" rot="0">
            <a:off x="3612644" y="7882264"/>
            <a:ext cx="2318608" cy="2292524"/>
          </a:xfrm>
          <a:custGeom>
            <a:avLst/>
            <a:gdLst/>
            <a:ahLst/>
            <a:cxnLst/>
            <a:rect r="r" b="b" t="t" l="l"/>
            <a:pathLst>
              <a:path h="2292524" w="2318608">
                <a:moveTo>
                  <a:pt x="0" y="0"/>
                </a:moveTo>
                <a:lnTo>
                  <a:pt x="2318608" y="0"/>
                </a:lnTo>
                <a:lnTo>
                  <a:pt x="2318608" y="2292523"/>
                </a:lnTo>
                <a:lnTo>
                  <a:pt x="0" y="2292523"/>
                </a:lnTo>
                <a:lnTo>
                  <a:pt x="0" y="0"/>
                </a:lnTo>
                <a:close/>
              </a:path>
            </a:pathLst>
          </a:custGeom>
          <a:blipFill>
            <a:blip r:embed="rId5">
              <a:alphaModFix amt="18000"/>
            </a:blip>
            <a:stretch>
              <a:fillRect l="0" t="0" r="0" b="0"/>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333" r="0" b="-9333"/>
            </a:stretch>
          </a:blipFill>
        </p:spPr>
      </p:sp>
      <p:sp>
        <p:nvSpPr>
          <p:cNvPr name="Freeform 3" id="3"/>
          <p:cNvSpPr/>
          <p:nvPr/>
        </p:nvSpPr>
        <p:spPr>
          <a:xfrm flipH="false" flipV="false" rot="0">
            <a:off x="349476" y="2490039"/>
            <a:ext cx="6768261" cy="6768261"/>
          </a:xfrm>
          <a:custGeom>
            <a:avLst/>
            <a:gdLst/>
            <a:ahLst/>
            <a:cxnLst/>
            <a:rect r="r" b="b" t="t" l="l"/>
            <a:pathLst>
              <a:path h="6768261" w="6768261">
                <a:moveTo>
                  <a:pt x="0" y="0"/>
                </a:moveTo>
                <a:lnTo>
                  <a:pt x="6768261" y="0"/>
                </a:lnTo>
                <a:lnTo>
                  <a:pt x="6768261" y="6768261"/>
                </a:lnTo>
                <a:lnTo>
                  <a:pt x="0" y="6768261"/>
                </a:lnTo>
                <a:lnTo>
                  <a:pt x="0" y="0"/>
                </a:lnTo>
                <a:close/>
              </a:path>
            </a:pathLst>
          </a:custGeom>
          <a:blipFill>
            <a:blip r:embed="rId3">
              <a:alphaModFix amt="7999"/>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6567366" y="632593"/>
            <a:ext cx="561705" cy="631774"/>
          </a:xfrm>
          <a:custGeom>
            <a:avLst/>
            <a:gdLst/>
            <a:ahLst/>
            <a:cxnLst/>
            <a:rect r="r" b="b" t="t" l="l"/>
            <a:pathLst>
              <a:path h="631774" w="561705">
                <a:moveTo>
                  <a:pt x="0" y="0"/>
                </a:moveTo>
                <a:lnTo>
                  <a:pt x="561705" y="0"/>
                </a:lnTo>
                <a:lnTo>
                  <a:pt x="561705" y="631774"/>
                </a:lnTo>
                <a:lnTo>
                  <a:pt x="0" y="63177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2337543" y="409815"/>
            <a:ext cx="7315200" cy="1077329"/>
          </a:xfrm>
          <a:custGeom>
            <a:avLst/>
            <a:gdLst/>
            <a:ahLst/>
            <a:cxnLst/>
            <a:rect r="r" b="b" t="t" l="l"/>
            <a:pathLst>
              <a:path h="1077329" w="7315200">
                <a:moveTo>
                  <a:pt x="0" y="0"/>
                </a:moveTo>
                <a:lnTo>
                  <a:pt x="7315200" y="0"/>
                </a:lnTo>
                <a:lnTo>
                  <a:pt x="7315200" y="1077330"/>
                </a:lnTo>
                <a:lnTo>
                  <a:pt x="0" y="1077330"/>
                </a:lnTo>
                <a:lnTo>
                  <a:pt x="0" y="0"/>
                </a:lnTo>
                <a:close/>
              </a:path>
            </a:pathLst>
          </a:custGeom>
          <a:blipFill>
            <a:blip r:embed="rId7">
              <a:alphaModFix amt="23000"/>
              <a:extLst>
                <a:ext uri="{96DAC541-7B7A-43D3-8B79-37D633B846F1}">
                  <asvg:svgBlip xmlns:asvg="http://schemas.microsoft.com/office/drawing/2016/SVG/main" r:embed="rId8"/>
                </a:ext>
              </a:extLst>
            </a:blip>
            <a:stretch>
              <a:fillRect l="0" t="0" r="0" b="0"/>
            </a:stretch>
          </a:blipFill>
        </p:spPr>
      </p:sp>
      <p:sp>
        <p:nvSpPr>
          <p:cNvPr name="TextBox 6" id="6"/>
          <p:cNvSpPr txBox="true"/>
          <p:nvPr/>
        </p:nvSpPr>
        <p:spPr>
          <a:xfrm rot="0">
            <a:off x="2454315" y="1521659"/>
            <a:ext cx="12669046" cy="1855366"/>
          </a:xfrm>
          <a:prstGeom prst="rect">
            <a:avLst/>
          </a:prstGeom>
        </p:spPr>
        <p:txBody>
          <a:bodyPr anchor="t" rtlCol="false" tIns="0" lIns="0" bIns="0" rIns="0">
            <a:spAutoFit/>
          </a:bodyPr>
          <a:lstStyle/>
          <a:p>
            <a:pPr algn="ctr">
              <a:lnSpc>
                <a:spcPts val="7215"/>
              </a:lnSpc>
            </a:pPr>
            <a:r>
              <a:rPr lang="en-US" sz="6500">
                <a:solidFill>
                  <a:srgbClr val="FFFFFF"/>
                </a:solidFill>
                <a:latin typeface="IBM Plex Mono Bold"/>
                <a:ea typeface="IBM Plex Mono Bold"/>
                <a:cs typeface="IBM Plex Mono Bold"/>
                <a:sym typeface="IBM Plex Mono Bold"/>
              </a:rPr>
              <a:t>Challenges in Hindi to English Translation</a:t>
            </a:r>
          </a:p>
        </p:txBody>
      </p:sp>
      <p:grpSp>
        <p:nvGrpSpPr>
          <p:cNvPr name="Group 7" id="7"/>
          <p:cNvGrpSpPr/>
          <p:nvPr/>
        </p:nvGrpSpPr>
        <p:grpSpPr>
          <a:xfrm rot="0">
            <a:off x="2173152" y="4019681"/>
            <a:ext cx="807124" cy="807124"/>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gradFill rotWithShape="true">
              <a:gsLst>
                <a:gs pos="0">
                  <a:srgbClr val="0CC2E6">
                    <a:alpha val="100000"/>
                  </a:srgbClr>
                </a:gs>
                <a:gs pos="50000">
                  <a:srgbClr val="000854">
                    <a:alpha val="100000"/>
                  </a:srgbClr>
                </a:gs>
                <a:gs pos="100000">
                  <a:srgbClr val="008BA4">
                    <a:alpha val="100000"/>
                  </a:srgbClr>
                </a:gs>
              </a:gsLst>
              <a:lin ang="2700000"/>
            </a:gradFill>
          </p:spPr>
        </p:sp>
        <p:sp>
          <p:nvSpPr>
            <p:cNvPr name="TextBox 9" id="9"/>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TextBox 10" id="10"/>
          <p:cNvSpPr txBox="true"/>
          <p:nvPr/>
        </p:nvSpPr>
        <p:spPr>
          <a:xfrm rot="0">
            <a:off x="2300649" y="4218424"/>
            <a:ext cx="552131" cy="371537"/>
          </a:xfrm>
          <a:prstGeom prst="rect">
            <a:avLst/>
          </a:prstGeom>
        </p:spPr>
        <p:txBody>
          <a:bodyPr anchor="t" rtlCol="false" tIns="0" lIns="0" bIns="0" rIns="0">
            <a:spAutoFit/>
          </a:bodyPr>
          <a:lstStyle/>
          <a:p>
            <a:pPr algn="ctr">
              <a:lnSpc>
                <a:spcPts val="3096"/>
              </a:lnSpc>
              <a:spcBef>
                <a:spcPct val="0"/>
              </a:spcBef>
            </a:pPr>
            <a:r>
              <a:rPr lang="en-US" sz="2212">
                <a:solidFill>
                  <a:srgbClr val="FFFFFF"/>
                </a:solidFill>
                <a:latin typeface="Open Sans Bold"/>
                <a:ea typeface="Open Sans Bold"/>
                <a:cs typeface="Open Sans Bold"/>
                <a:sym typeface="Open Sans Bold"/>
              </a:rPr>
              <a:t>01</a:t>
            </a:r>
          </a:p>
        </p:txBody>
      </p:sp>
      <p:sp>
        <p:nvSpPr>
          <p:cNvPr name="TextBox 11" id="11"/>
          <p:cNvSpPr txBox="true"/>
          <p:nvPr/>
        </p:nvSpPr>
        <p:spPr>
          <a:xfrm rot="0">
            <a:off x="3297135" y="3981581"/>
            <a:ext cx="2593176" cy="815302"/>
          </a:xfrm>
          <a:prstGeom prst="rect">
            <a:avLst/>
          </a:prstGeom>
        </p:spPr>
        <p:txBody>
          <a:bodyPr anchor="t" rtlCol="false" tIns="0" lIns="0" bIns="0" rIns="0">
            <a:spAutoFit/>
          </a:bodyPr>
          <a:lstStyle/>
          <a:p>
            <a:pPr algn="l">
              <a:lnSpc>
                <a:spcPts val="3359"/>
              </a:lnSpc>
              <a:spcBef>
                <a:spcPct val="0"/>
              </a:spcBef>
            </a:pPr>
            <a:r>
              <a:rPr lang="en-US" sz="2400">
                <a:solidFill>
                  <a:srgbClr val="FFFFFF"/>
                </a:solidFill>
                <a:latin typeface="Open Sans"/>
                <a:ea typeface="Open Sans"/>
                <a:cs typeface="Open Sans"/>
                <a:sym typeface="Open Sans"/>
              </a:rPr>
              <a:t>Linguistic Differences</a:t>
            </a:r>
          </a:p>
        </p:txBody>
      </p:sp>
      <p:grpSp>
        <p:nvGrpSpPr>
          <p:cNvPr name="Group 12" id="12"/>
          <p:cNvGrpSpPr/>
          <p:nvPr/>
        </p:nvGrpSpPr>
        <p:grpSpPr>
          <a:xfrm rot="0">
            <a:off x="2173152" y="6040175"/>
            <a:ext cx="807124" cy="807124"/>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gradFill rotWithShape="true">
              <a:gsLst>
                <a:gs pos="0">
                  <a:srgbClr val="0CC2E6">
                    <a:alpha val="100000"/>
                  </a:srgbClr>
                </a:gs>
                <a:gs pos="50000">
                  <a:srgbClr val="000854">
                    <a:alpha val="100000"/>
                  </a:srgbClr>
                </a:gs>
                <a:gs pos="100000">
                  <a:srgbClr val="008BA4">
                    <a:alpha val="100000"/>
                  </a:srgbClr>
                </a:gs>
              </a:gsLst>
              <a:lin ang="2700000"/>
            </a:gradFill>
          </p:spPr>
        </p:sp>
        <p:sp>
          <p:nvSpPr>
            <p:cNvPr name="TextBox 14" id="14"/>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TextBox 15" id="15"/>
          <p:cNvSpPr txBox="true"/>
          <p:nvPr/>
        </p:nvSpPr>
        <p:spPr>
          <a:xfrm rot="0">
            <a:off x="2300649" y="6230077"/>
            <a:ext cx="552131" cy="371613"/>
          </a:xfrm>
          <a:prstGeom prst="rect">
            <a:avLst/>
          </a:prstGeom>
        </p:spPr>
        <p:txBody>
          <a:bodyPr anchor="t" rtlCol="false" tIns="0" lIns="0" bIns="0" rIns="0">
            <a:spAutoFit/>
          </a:bodyPr>
          <a:lstStyle/>
          <a:p>
            <a:pPr algn="ctr">
              <a:lnSpc>
                <a:spcPts val="3096"/>
              </a:lnSpc>
              <a:spcBef>
                <a:spcPct val="0"/>
              </a:spcBef>
            </a:pPr>
            <a:r>
              <a:rPr lang="en-US" sz="2212">
                <a:solidFill>
                  <a:srgbClr val="FFFFFF"/>
                </a:solidFill>
                <a:latin typeface="Open Sans Bold"/>
                <a:ea typeface="Open Sans Bold"/>
                <a:cs typeface="Open Sans Bold"/>
                <a:sym typeface="Open Sans Bold"/>
              </a:rPr>
              <a:t>04</a:t>
            </a:r>
          </a:p>
        </p:txBody>
      </p:sp>
      <p:sp>
        <p:nvSpPr>
          <p:cNvPr name="TextBox 16" id="16"/>
          <p:cNvSpPr txBox="true"/>
          <p:nvPr/>
        </p:nvSpPr>
        <p:spPr>
          <a:xfrm rot="0">
            <a:off x="3297135" y="5978276"/>
            <a:ext cx="2593176" cy="815302"/>
          </a:xfrm>
          <a:prstGeom prst="rect">
            <a:avLst/>
          </a:prstGeom>
        </p:spPr>
        <p:txBody>
          <a:bodyPr anchor="t" rtlCol="false" tIns="0" lIns="0" bIns="0" rIns="0">
            <a:spAutoFit/>
          </a:bodyPr>
          <a:lstStyle/>
          <a:p>
            <a:pPr algn="just">
              <a:lnSpc>
                <a:spcPts val="3359"/>
              </a:lnSpc>
              <a:spcBef>
                <a:spcPct val="0"/>
              </a:spcBef>
            </a:pPr>
            <a:r>
              <a:rPr lang="en-US" sz="2400">
                <a:solidFill>
                  <a:srgbClr val="FFFFFF"/>
                </a:solidFill>
                <a:latin typeface="Open Sans"/>
                <a:ea typeface="Open Sans"/>
                <a:cs typeface="Open Sans"/>
                <a:sym typeface="Open Sans"/>
              </a:rPr>
              <a:t>Rare and Out-of-Vocabulary Words</a:t>
            </a:r>
          </a:p>
        </p:txBody>
      </p:sp>
      <p:grpSp>
        <p:nvGrpSpPr>
          <p:cNvPr name="Group 17" id="17"/>
          <p:cNvGrpSpPr/>
          <p:nvPr/>
        </p:nvGrpSpPr>
        <p:grpSpPr>
          <a:xfrm rot="0">
            <a:off x="6952191" y="4019681"/>
            <a:ext cx="807124" cy="807124"/>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gradFill rotWithShape="true">
              <a:gsLst>
                <a:gs pos="0">
                  <a:srgbClr val="0CC2E6">
                    <a:alpha val="100000"/>
                  </a:srgbClr>
                </a:gs>
                <a:gs pos="50000">
                  <a:srgbClr val="000854">
                    <a:alpha val="100000"/>
                  </a:srgbClr>
                </a:gs>
                <a:gs pos="100000">
                  <a:srgbClr val="008BA4">
                    <a:alpha val="100000"/>
                  </a:srgbClr>
                </a:gs>
              </a:gsLst>
              <a:lin ang="2700000"/>
            </a:gradFill>
          </p:spPr>
        </p:sp>
        <p:sp>
          <p:nvSpPr>
            <p:cNvPr name="TextBox 19" id="19"/>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TextBox 20" id="20"/>
          <p:cNvSpPr txBox="true"/>
          <p:nvPr/>
        </p:nvSpPr>
        <p:spPr>
          <a:xfrm rot="0">
            <a:off x="7073579" y="4218424"/>
            <a:ext cx="552131" cy="371537"/>
          </a:xfrm>
          <a:prstGeom prst="rect">
            <a:avLst/>
          </a:prstGeom>
        </p:spPr>
        <p:txBody>
          <a:bodyPr anchor="t" rtlCol="false" tIns="0" lIns="0" bIns="0" rIns="0">
            <a:spAutoFit/>
          </a:bodyPr>
          <a:lstStyle/>
          <a:p>
            <a:pPr algn="ctr">
              <a:lnSpc>
                <a:spcPts val="3096"/>
              </a:lnSpc>
              <a:spcBef>
                <a:spcPct val="0"/>
              </a:spcBef>
            </a:pPr>
            <a:r>
              <a:rPr lang="en-US" sz="2212">
                <a:solidFill>
                  <a:srgbClr val="FFFFFF"/>
                </a:solidFill>
                <a:latin typeface="Open Sans Bold"/>
                <a:ea typeface="Open Sans Bold"/>
                <a:cs typeface="Open Sans Bold"/>
                <a:sym typeface="Open Sans Bold"/>
              </a:rPr>
              <a:t>02</a:t>
            </a:r>
          </a:p>
        </p:txBody>
      </p:sp>
      <p:sp>
        <p:nvSpPr>
          <p:cNvPr name="TextBox 21" id="21"/>
          <p:cNvSpPr txBox="true"/>
          <p:nvPr/>
        </p:nvSpPr>
        <p:spPr>
          <a:xfrm rot="0">
            <a:off x="8182071" y="3981581"/>
            <a:ext cx="2593176" cy="815302"/>
          </a:xfrm>
          <a:prstGeom prst="rect">
            <a:avLst/>
          </a:prstGeom>
        </p:spPr>
        <p:txBody>
          <a:bodyPr anchor="t" rtlCol="false" tIns="0" lIns="0" bIns="0" rIns="0">
            <a:spAutoFit/>
          </a:bodyPr>
          <a:lstStyle/>
          <a:p>
            <a:pPr algn="l">
              <a:lnSpc>
                <a:spcPts val="3359"/>
              </a:lnSpc>
              <a:spcBef>
                <a:spcPct val="0"/>
              </a:spcBef>
            </a:pPr>
            <a:r>
              <a:rPr lang="en-US" sz="2400">
                <a:solidFill>
                  <a:srgbClr val="FFFFFF"/>
                </a:solidFill>
                <a:latin typeface="Open Sans"/>
                <a:ea typeface="Open Sans"/>
                <a:cs typeface="Open Sans"/>
                <a:sym typeface="Open Sans"/>
              </a:rPr>
              <a:t>Morphological Complexity</a:t>
            </a:r>
          </a:p>
        </p:txBody>
      </p:sp>
      <p:grpSp>
        <p:nvGrpSpPr>
          <p:cNvPr name="Group 22" id="22"/>
          <p:cNvGrpSpPr/>
          <p:nvPr/>
        </p:nvGrpSpPr>
        <p:grpSpPr>
          <a:xfrm rot="0">
            <a:off x="6952191" y="6016376"/>
            <a:ext cx="807124" cy="807124"/>
            <a:chOff x="0" y="0"/>
            <a:chExt cx="812800" cy="812800"/>
          </a:xfrm>
        </p:grpSpPr>
        <p:sp>
          <p:nvSpPr>
            <p:cNvPr name="Freeform 23" id="23"/>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gradFill rotWithShape="true">
              <a:gsLst>
                <a:gs pos="0">
                  <a:srgbClr val="0CC2E6">
                    <a:alpha val="100000"/>
                  </a:srgbClr>
                </a:gs>
                <a:gs pos="50000">
                  <a:srgbClr val="000854">
                    <a:alpha val="100000"/>
                  </a:srgbClr>
                </a:gs>
                <a:gs pos="100000">
                  <a:srgbClr val="008BA4">
                    <a:alpha val="100000"/>
                  </a:srgbClr>
                </a:gs>
              </a:gsLst>
              <a:lin ang="2700000"/>
            </a:gradFill>
          </p:spPr>
        </p:sp>
        <p:sp>
          <p:nvSpPr>
            <p:cNvPr name="TextBox 24" id="24"/>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TextBox 25" id="25"/>
          <p:cNvSpPr txBox="true"/>
          <p:nvPr/>
        </p:nvSpPr>
        <p:spPr>
          <a:xfrm rot="0">
            <a:off x="7073579" y="6238918"/>
            <a:ext cx="552131" cy="371613"/>
          </a:xfrm>
          <a:prstGeom prst="rect">
            <a:avLst/>
          </a:prstGeom>
        </p:spPr>
        <p:txBody>
          <a:bodyPr anchor="t" rtlCol="false" tIns="0" lIns="0" bIns="0" rIns="0">
            <a:spAutoFit/>
          </a:bodyPr>
          <a:lstStyle/>
          <a:p>
            <a:pPr algn="ctr">
              <a:lnSpc>
                <a:spcPts val="3096"/>
              </a:lnSpc>
              <a:spcBef>
                <a:spcPct val="0"/>
              </a:spcBef>
            </a:pPr>
            <a:r>
              <a:rPr lang="en-US" sz="2212">
                <a:solidFill>
                  <a:srgbClr val="FFFFFF"/>
                </a:solidFill>
                <a:latin typeface="Open Sans Bold"/>
                <a:ea typeface="Open Sans Bold"/>
                <a:cs typeface="Open Sans Bold"/>
                <a:sym typeface="Open Sans Bold"/>
              </a:rPr>
              <a:t>05</a:t>
            </a:r>
          </a:p>
        </p:txBody>
      </p:sp>
      <p:sp>
        <p:nvSpPr>
          <p:cNvPr name="TextBox 26" id="26"/>
          <p:cNvSpPr txBox="true"/>
          <p:nvPr/>
        </p:nvSpPr>
        <p:spPr>
          <a:xfrm rot="0">
            <a:off x="8182071" y="6017036"/>
            <a:ext cx="2593176" cy="815302"/>
          </a:xfrm>
          <a:prstGeom prst="rect">
            <a:avLst/>
          </a:prstGeom>
        </p:spPr>
        <p:txBody>
          <a:bodyPr anchor="t" rtlCol="false" tIns="0" lIns="0" bIns="0" rIns="0">
            <a:spAutoFit/>
          </a:bodyPr>
          <a:lstStyle/>
          <a:p>
            <a:pPr algn="l">
              <a:lnSpc>
                <a:spcPts val="3359"/>
              </a:lnSpc>
              <a:spcBef>
                <a:spcPct val="0"/>
              </a:spcBef>
            </a:pPr>
            <a:r>
              <a:rPr lang="en-US" sz="2400">
                <a:solidFill>
                  <a:srgbClr val="FFFFFF"/>
                </a:solidFill>
                <a:latin typeface="Open Sans"/>
                <a:ea typeface="Open Sans"/>
                <a:cs typeface="Open Sans"/>
                <a:sym typeface="Open Sans"/>
              </a:rPr>
              <a:t>Resource Limitations</a:t>
            </a:r>
          </a:p>
        </p:txBody>
      </p:sp>
      <p:sp>
        <p:nvSpPr>
          <p:cNvPr name="TextBox 27" id="27"/>
          <p:cNvSpPr txBox="true"/>
          <p:nvPr/>
        </p:nvSpPr>
        <p:spPr>
          <a:xfrm rot="0">
            <a:off x="12557577" y="6017036"/>
            <a:ext cx="3063988" cy="815302"/>
          </a:xfrm>
          <a:prstGeom prst="rect">
            <a:avLst/>
          </a:prstGeom>
        </p:spPr>
        <p:txBody>
          <a:bodyPr anchor="t" rtlCol="false" tIns="0" lIns="0" bIns="0" rIns="0">
            <a:spAutoFit/>
          </a:bodyPr>
          <a:lstStyle/>
          <a:p>
            <a:pPr algn="l">
              <a:lnSpc>
                <a:spcPts val="3359"/>
              </a:lnSpc>
              <a:spcBef>
                <a:spcPct val="0"/>
              </a:spcBef>
            </a:pPr>
            <a:r>
              <a:rPr lang="en-US" sz="2400">
                <a:solidFill>
                  <a:srgbClr val="FFFFFF"/>
                </a:solidFill>
                <a:latin typeface="Open Sans"/>
                <a:ea typeface="Open Sans"/>
                <a:cs typeface="Open Sans"/>
                <a:sym typeface="Open Sans"/>
              </a:rPr>
              <a:t>Handling Idiomatic Expressions</a:t>
            </a:r>
          </a:p>
        </p:txBody>
      </p:sp>
      <p:sp>
        <p:nvSpPr>
          <p:cNvPr name="TextBox 28" id="28"/>
          <p:cNvSpPr txBox="true"/>
          <p:nvPr/>
        </p:nvSpPr>
        <p:spPr>
          <a:xfrm rot="0">
            <a:off x="12688216" y="3981581"/>
            <a:ext cx="2593176" cy="815302"/>
          </a:xfrm>
          <a:prstGeom prst="rect">
            <a:avLst/>
          </a:prstGeom>
        </p:spPr>
        <p:txBody>
          <a:bodyPr anchor="t" rtlCol="false" tIns="0" lIns="0" bIns="0" rIns="0">
            <a:spAutoFit/>
          </a:bodyPr>
          <a:lstStyle/>
          <a:p>
            <a:pPr algn="l">
              <a:lnSpc>
                <a:spcPts val="3359"/>
              </a:lnSpc>
              <a:spcBef>
                <a:spcPct val="0"/>
              </a:spcBef>
            </a:pPr>
            <a:r>
              <a:rPr lang="en-US" sz="2400">
                <a:solidFill>
                  <a:srgbClr val="FFFFFF"/>
                </a:solidFill>
                <a:latin typeface="Open Sans"/>
                <a:ea typeface="Open Sans"/>
                <a:cs typeface="Open Sans"/>
                <a:sym typeface="Open Sans"/>
              </a:rPr>
              <a:t>Contextual Understanding</a:t>
            </a:r>
          </a:p>
        </p:txBody>
      </p:sp>
      <p:grpSp>
        <p:nvGrpSpPr>
          <p:cNvPr name="Group 29" id="29"/>
          <p:cNvGrpSpPr/>
          <p:nvPr/>
        </p:nvGrpSpPr>
        <p:grpSpPr>
          <a:xfrm rot="0">
            <a:off x="11564233" y="4067278"/>
            <a:ext cx="807124" cy="807124"/>
            <a:chOff x="0" y="0"/>
            <a:chExt cx="812800" cy="812800"/>
          </a:xfrm>
        </p:grpSpPr>
        <p:sp>
          <p:nvSpPr>
            <p:cNvPr name="Freeform 30" id="30"/>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gradFill rotWithShape="true">
              <a:gsLst>
                <a:gs pos="0">
                  <a:srgbClr val="0CC2E6">
                    <a:alpha val="100000"/>
                  </a:srgbClr>
                </a:gs>
                <a:gs pos="50000">
                  <a:srgbClr val="000854">
                    <a:alpha val="100000"/>
                  </a:srgbClr>
                </a:gs>
                <a:gs pos="100000">
                  <a:srgbClr val="008BA4">
                    <a:alpha val="100000"/>
                  </a:srgbClr>
                </a:gs>
              </a:gsLst>
              <a:lin ang="2700000"/>
            </a:gradFill>
          </p:spPr>
        </p:sp>
        <p:sp>
          <p:nvSpPr>
            <p:cNvPr name="TextBox 31" id="31"/>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TextBox 32" id="32"/>
          <p:cNvSpPr txBox="true"/>
          <p:nvPr/>
        </p:nvSpPr>
        <p:spPr>
          <a:xfrm rot="0">
            <a:off x="11691730" y="4266022"/>
            <a:ext cx="552131" cy="371613"/>
          </a:xfrm>
          <a:prstGeom prst="rect">
            <a:avLst/>
          </a:prstGeom>
        </p:spPr>
        <p:txBody>
          <a:bodyPr anchor="t" rtlCol="false" tIns="0" lIns="0" bIns="0" rIns="0">
            <a:spAutoFit/>
          </a:bodyPr>
          <a:lstStyle/>
          <a:p>
            <a:pPr algn="ctr">
              <a:lnSpc>
                <a:spcPts val="3096"/>
              </a:lnSpc>
              <a:spcBef>
                <a:spcPct val="0"/>
              </a:spcBef>
            </a:pPr>
            <a:r>
              <a:rPr lang="en-US" sz="2212">
                <a:solidFill>
                  <a:srgbClr val="FFFFFF"/>
                </a:solidFill>
                <a:latin typeface="Open Sans Bold"/>
                <a:ea typeface="Open Sans Bold"/>
                <a:cs typeface="Open Sans Bold"/>
                <a:sym typeface="Open Sans Bold"/>
              </a:rPr>
              <a:t>03</a:t>
            </a:r>
          </a:p>
        </p:txBody>
      </p:sp>
      <p:grpSp>
        <p:nvGrpSpPr>
          <p:cNvPr name="Group 33" id="33"/>
          <p:cNvGrpSpPr/>
          <p:nvPr/>
        </p:nvGrpSpPr>
        <p:grpSpPr>
          <a:xfrm rot="0">
            <a:off x="11327697" y="6055136"/>
            <a:ext cx="807124" cy="807124"/>
            <a:chOff x="0" y="0"/>
            <a:chExt cx="812800" cy="812800"/>
          </a:xfrm>
        </p:grpSpPr>
        <p:sp>
          <p:nvSpPr>
            <p:cNvPr name="Freeform 34" id="34"/>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gradFill rotWithShape="true">
              <a:gsLst>
                <a:gs pos="0">
                  <a:srgbClr val="0CC2E6">
                    <a:alpha val="100000"/>
                  </a:srgbClr>
                </a:gs>
                <a:gs pos="50000">
                  <a:srgbClr val="000854">
                    <a:alpha val="100000"/>
                  </a:srgbClr>
                </a:gs>
                <a:gs pos="100000">
                  <a:srgbClr val="008BA4">
                    <a:alpha val="100000"/>
                  </a:srgbClr>
                </a:gs>
              </a:gsLst>
              <a:lin ang="2700000"/>
            </a:gradFill>
          </p:spPr>
        </p:sp>
        <p:sp>
          <p:nvSpPr>
            <p:cNvPr name="TextBox 35" id="35"/>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TextBox 36" id="36"/>
          <p:cNvSpPr txBox="true"/>
          <p:nvPr/>
        </p:nvSpPr>
        <p:spPr>
          <a:xfrm rot="0">
            <a:off x="11449085" y="6275265"/>
            <a:ext cx="552131" cy="371613"/>
          </a:xfrm>
          <a:prstGeom prst="rect">
            <a:avLst/>
          </a:prstGeom>
        </p:spPr>
        <p:txBody>
          <a:bodyPr anchor="t" rtlCol="false" tIns="0" lIns="0" bIns="0" rIns="0">
            <a:spAutoFit/>
          </a:bodyPr>
          <a:lstStyle/>
          <a:p>
            <a:pPr algn="ctr">
              <a:lnSpc>
                <a:spcPts val="3096"/>
              </a:lnSpc>
              <a:spcBef>
                <a:spcPct val="0"/>
              </a:spcBef>
            </a:pPr>
            <a:r>
              <a:rPr lang="en-US" sz="2212">
                <a:solidFill>
                  <a:srgbClr val="FFFFFF"/>
                </a:solidFill>
                <a:latin typeface="Open Sans Bold"/>
                <a:ea typeface="Open Sans Bold"/>
                <a:cs typeface="Open Sans Bold"/>
                <a:sym typeface="Open Sans Bold"/>
              </a:rPr>
              <a:t>06</a:t>
            </a:r>
          </a:p>
        </p:txBody>
      </p:sp>
      <p:sp>
        <p:nvSpPr>
          <p:cNvPr name="TextBox 37" id="37"/>
          <p:cNvSpPr txBox="true"/>
          <p:nvPr/>
        </p:nvSpPr>
        <p:spPr>
          <a:xfrm rot="0">
            <a:off x="16550354" y="784298"/>
            <a:ext cx="489834" cy="689736"/>
          </a:xfrm>
          <a:prstGeom prst="rect">
            <a:avLst/>
          </a:prstGeom>
        </p:spPr>
        <p:txBody>
          <a:bodyPr anchor="t" rtlCol="false" tIns="0" lIns="0" bIns="0" rIns="0">
            <a:spAutoFit/>
          </a:bodyPr>
          <a:lstStyle/>
          <a:p>
            <a:pPr algn="ctr">
              <a:lnSpc>
                <a:spcPts val="5027"/>
              </a:lnSpc>
              <a:spcBef>
                <a:spcPct val="0"/>
              </a:spcBef>
            </a:pPr>
            <a:r>
              <a:rPr lang="en-US" sz="3590">
                <a:solidFill>
                  <a:srgbClr val="FFFFFF"/>
                </a:solidFill>
                <a:latin typeface="Academy"/>
                <a:ea typeface="Academy"/>
                <a:cs typeface="Academy"/>
                <a:sym typeface="Academy"/>
              </a:rPr>
              <a:t>12</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333" r="0" b="-9333"/>
            </a:stretch>
          </a:blipFill>
        </p:spPr>
      </p:sp>
      <p:sp>
        <p:nvSpPr>
          <p:cNvPr name="Freeform 3" id="3"/>
          <p:cNvSpPr/>
          <p:nvPr/>
        </p:nvSpPr>
        <p:spPr>
          <a:xfrm flipH="false" flipV="false" rot="0">
            <a:off x="4517060" y="717473"/>
            <a:ext cx="8852053" cy="8852053"/>
          </a:xfrm>
          <a:custGeom>
            <a:avLst/>
            <a:gdLst/>
            <a:ahLst/>
            <a:cxnLst/>
            <a:rect r="r" b="b" t="t" l="l"/>
            <a:pathLst>
              <a:path h="8852053" w="8852053">
                <a:moveTo>
                  <a:pt x="0" y="0"/>
                </a:moveTo>
                <a:lnTo>
                  <a:pt x="8852053" y="0"/>
                </a:lnTo>
                <a:lnTo>
                  <a:pt x="8852053" y="8852054"/>
                </a:lnTo>
                <a:lnTo>
                  <a:pt x="0" y="8852054"/>
                </a:lnTo>
                <a:lnTo>
                  <a:pt x="0" y="0"/>
                </a:lnTo>
                <a:close/>
              </a:path>
            </a:pathLst>
          </a:custGeom>
          <a:blipFill>
            <a:blip r:embed="rId3">
              <a:alphaModFix amt="7999"/>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6567366" y="632593"/>
            <a:ext cx="561705" cy="631774"/>
          </a:xfrm>
          <a:custGeom>
            <a:avLst/>
            <a:gdLst/>
            <a:ahLst/>
            <a:cxnLst/>
            <a:rect r="r" b="b" t="t" l="l"/>
            <a:pathLst>
              <a:path h="631774" w="561705">
                <a:moveTo>
                  <a:pt x="0" y="0"/>
                </a:moveTo>
                <a:lnTo>
                  <a:pt x="561705" y="0"/>
                </a:lnTo>
                <a:lnTo>
                  <a:pt x="561705" y="631774"/>
                </a:lnTo>
                <a:lnTo>
                  <a:pt x="0" y="63177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1757340" y="9361396"/>
            <a:ext cx="7315200" cy="1077329"/>
          </a:xfrm>
          <a:custGeom>
            <a:avLst/>
            <a:gdLst/>
            <a:ahLst/>
            <a:cxnLst/>
            <a:rect r="r" b="b" t="t" l="l"/>
            <a:pathLst>
              <a:path h="1077329" w="7315200">
                <a:moveTo>
                  <a:pt x="0" y="0"/>
                </a:moveTo>
                <a:lnTo>
                  <a:pt x="7315200" y="0"/>
                </a:lnTo>
                <a:lnTo>
                  <a:pt x="7315200" y="1077329"/>
                </a:lnTo>
                <a:lnTo>
                  <a:pt x="0" y="1077329"/>
                </a:lnTo>
                <a:lnTo>
                  <a:pt x="0" y="0"/>
                </a:lnTo>
                <a:close/>
              </a:path>
            </a:pathLst>
          </a:custGeom>
          <a:blipFill>
            <a:blip r:embed="rId7">
              <a:alphaModFix amt="23000"/>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2337543" y="409815"/>
            <a:ext cx="7315200" cy="1077329"/>
          </a:xfrm>
          <a:custGeom>
            <a:avLst/>
            <a:gdLst/>
            <a:ahLst/>
            <a:cxnLst/>
            <a:rect r="r" b="b" t="t" l="l"/>
            <a:pathLst>
              <a:path h="1077329" w="7315200">
                <a:moveTo>
                  <a:pt x="0" y="0"/>
                </a:moveTo>
                <a:lnTo>
                  <a:pt x="7315200" y="0"/>
                </a:lnTo>
                <a:lnTo>
                  <a:pt x="7315200" y="1077330"/>
                </a:lnTo>
                <a:lnTo>
                  <a:pt x="0" y="1077330"/>
                </a:lnTo>
                <a:lnTo>
                  <a:pt x="0" y="0"/>
                </a:lnTo>
                <a:close/>
              </a:path>
            </a:pathLst>
          </a:custGeom>
          <a:blipFill>
            <a:blip r:embed="rId7">
              <a:alphaModFix amt="23000"/>
              <a:extLst>
                <a:ext uri="{96DAC541-7B7A-43D3-8B79-37D633B846F1}">
                  <asvg:svgBlip xmlns:asvg="http://schemas.microsoft.com/office/drawing/2016/SVG/main" r:embed="rId8"/>
                </a:ext>
              </a:extLst>
            </a:blip>
            <a:stretch>
              <a:fillRect l="0" t="0" r="0" b="0"/>
            </a:stretch>
          </a:blipFill>
        </p:spPr>
      </p:sp>
      <p:sp>
        <p:nvSpPr>
          <p:cNvPr name="TextBox 7" id="7"/>
          <p:cNvSpPr txBox="true"/>
          <p:nvPr/>
        </p:nvSpPr>
        <p:spPr>
          <a:xfrm rot="0">
            <a:off x="4517060" y="1591920"/>
            <a:ext cx="9253880" cy="1437924"/>
          </a:xfrm>
          <a:prstGeom prst="rect">
            <a:avLst/>
          </a:prstGeom>
        </p:spPr>
        <p:txBody>
          <a:bodyPr anchor="t" rtlCol="false" tIns="0" lIns="0" bIns="0" rIns="0">
            <a:spAutoFit/>
          </a:bodyPr>
          <a:lstStyle/>
          <a:p>
            <a:pPr algn="ctr">
              <a:lnSpc>
                <a:spcPts val="9412"/>
              </a:lnSpc>
            </a:pPr>
            <a:r>
              <a:rPr lang="en-US" sz="10120">
                <a:solidFill>
                  <a:srgbClr val="FFFFFF"/>
                </a:solidFill>
                <a:latin typeface="Codec Pro Bold"/>
                <a:ea typeface="Codec Pro Bold"/>
                <a:cs typeface="Codec Pro Bold"/>
                <a:sym typeface="Codec Pro Bold"/>
              </a:rPr>
              <a:t>Conclusion</a:t>
            </a:r>
          </a:p>
        </p:txBody>
      </p:sp>
      <p:sp>
        <p:nvSpPr>
          <p:cNvPr name="TextBox 8" id="8"/>
          <p:cNvSpPr txBox="true"/>
          <p:nvPr/>
        </p:nvSpPr>
        <p:spPr>
          <a:xfrm rot="0">
            <a:off x="16665817" y="797409"/>
            <a:ext cx="470698" cy="689736"/>
          </a:xfrm>
          <a:prstGeom prst="rect">
            <a:avLst/>
          </a:prstGeom>
        </p:spPr>
        <p:txBody>
          <a:bodyPr anchor="t" rtlCol="false" tIns="0" lIns="0" bIns="0" rIns="0">
            <a:spAutoFit/>
          </a:bodyPr>
          <a:lstStyle/>
          <a:p>
            <a:pPr algn="ctr">
              <a:lnSpc>
                <a:spcPts val="5027"/>
              </a:lnSpc>
              <a:spcBef>
                <a:spcPct val="0"/>
              </a:spcBef>
            </a:pPr>
            <a:r>
              <a:rPr lang="en-US" sz="3590">
                <a:solidFill>
                  <a:srgbClr val="FFFFFF"/>
                </a:solidFill>
                <a:latin typeface="Academy"/>
                <a:ea typeface="Academy"/>
                <a:cs typeface="Academy"/>
                <a:sym typeface="Academy"/>
              </a:rPr>
              <a:t>13</a:t>
            </a:r>
          </a:p>
        </p:txBody>
      </p:sp>
      <p:sp>
        <p:nvSpPr>
          <p:cNvPr name="TextBox 9" id="9"/>
          <p:cNvSpPr txBox="true"/>
          <p:nvPr/>
        </p:nvSpPr>
        <p:spPr>
          <a:xfrm rot="0">
            <a:off x="3353481" y="3926614"/>
            <a:ext cx="12061458" cy="3442213"/>
          </a:xfrm>
          <a:prstGeom prst="rect">
            <a:avLst/>
          </a:prstGeom>
        </p:spPr>
        <p:txBody>
          <a:bodyPr anchor="t" rtlCol="false" tIns="0" lIns="0" bIns="0" rIns="0">
            <a:spAutoFit/>
          </a:bodyPr>
          <a:lstStyle/>
          <a:p>
            <a:pPr algn="just">
              <a:lnSpc>
                <a:spcPts val="4506"/>
              </a:lnSpc>
              <a:spcBef>
                <a:spcPct val="0"/>
              </a:spcBef>
            </a:pPr>
            <a:r>
              <a:rPr lang="en-US" sz="3218">
                <a:solidFill>
                  <a:srgbClr val="FFFFFF"/>
                </a:solidFill>
                <a:latin typeface="Poppins"/>
                <a:ea typeface="Poppins"/>
                <a:cs typeface="Poppins"/>
                <a:sym typeface="Poppins"/>
              </a:rPr>
              <a:t> </a:t>
            </a:r>
            <a:r>
              <a:rPr lang="en-US" sz="3218">
                <a:solidFill>
                  <a:srgbClr val="FFFFFF"/>
                </a:solidFill>
                <a:latin typeface="Poppins"/>
                <a:ea typeface="Poppins"/>
                <a:cs typeface="Poppins"/>
                <a:sym typeface="Poppins"/>
              </a:rPr>
              <a:t>This score serves as a benchmark for assessing translation quality, highlighting strengths in basic English to Hindi translation capabilities. Areas for improvement include enhancing semantic accuracy, addressing cultural nuances, and expanding the training dataset for broader coverage</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grpSp>
        <p:nvGrpSpPr>
          <p:cNvPr name="Group 3" id="3"/>
          <p:cNvGrpSpPr/>
          <p:nvPr/>
        </p:nvGrpSpPr>
        <p:grpSpPr>
          <a:xfrm rot="-5400000">
            <a:off x="17631481" y="8597471"/>
            <a:ext cx="924223" cy="397435"/>
            <a:chOff x="0" y="0"/>
            <a:chExt cx="1347239" cy="579341"/>
          </a:xfrm>
        </p:grpSpPr>
        <p:sp>
          <p:nvSpPr>
            <p:cNvPr name="Freeform 4" id="4"/>
            <p:cNvSpPr/>
            <p:nvPr/>
          </p:nvSpPr>
          <p:spPr>
            <a:xfrm flipH="false" flipV="false" rot="0">
              <a:off x="0" y="0"/>
              <a:ext cx="1347239" cy="579341"/>
            </a:xfrm>
            <a:custGeom>
              <a:avLst/>
              <a:gdLst/>
              <a:ahLst/>
              <a:cxnLst/>
              <a:rect r="r" b="b" t="t" l="l"/>
              <a:pathLst>
                <a:path h="579341" w="1347239">
                  <a:moveTo>
                    <a:pt x="673619" y="0"/>
                  </a:moveTo>
                  <a:lnTo>
                    <a:pt x="1347239" y="579341"/>
                  </a:lnTo>
                  <a:lnTo>
                    <a:pt x="0" y="579341"/>
                  </a:lnTo>
                  <a:lnTo>
                    <a:pt x="673619" y="0"/>
                  </a:lnTo>
                  <a:close/>
                </a:path>
              </a:pathLst>
            </a:custGeom>
            <a:solidFill>
              <a:srgbClr val="12F1FF"/>
            </a:solidFill>
          </p:spPr>
        </p:sp>
        <p:sp>
          <p:nvSpPr>
            <p:cNvPr name="TextBox 5" id="5"/>
            <p:cNvSpPr txBox="true"/>
            <p:nvPr/>
          </p:nvSpPr>
          <p:spPr>
            <a:xfrm>
              <a:off x="210506" y="230880"/>
              <a:ext cx="926227" cy="307080"/>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2843386" y="4189844"/>
            <a:ext cx="1218296" cy="1907312"/>
          </a:xfrm>
          <a:custGeom>
            <a:avLst/>
            <a:gdLst/>
            <a:ahLst/>
            <a:cxnLst/>
            <a:rect r="r" b="b" t="t" l="l"/>
            <a:pathLst>
              <a:path h="1907312" w="1218296">
                <a:moveTo>
                  <a:pt x="0" y="0"/>
                </a:moveTo>
                <a:lnTo>
                  <a:pt x="1218295" y="0"/>
                </a:lnTo>
                <a:lnTo>
                  <a:pt x="1218295" y="1907312"/>
                </a:lnTo>
                <a:lnTo>
                  <a:pt x="0" y="190731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7" id="7"/>
          <p:cNvSpPr txBox="true"/>
          <p:nvPr/>
        </p:nvSpPr>
        <p:spPr>
          <a:xfrm rot="0">
            <a:off x="4061681" y="3220694"/>
            <a:ext cx="10164638" cy="3464612"/>
          </a:xfrm>
          <a:prstGeom prst="rect">
            <a:avLst/>
          </a:prstGeom>
        </p:spPr>
        <p:txBody>
          <a:bodyPr anchor="t" rtlCol="false" tIns="0" lIns="0" bIns="0" rIns="0">
            <a:spAutoFit/>
          </a:bodyPr>
          <a:lstStyle/>
          <a:p>
            <a:pPr algn="ctr">
              <a:lnSpc>
                <a:spcPts val="28402"/>
              </a:lnSpc>
              <a:spcBef>
                <a:spcPct val="0"/>
              </a:spcBef>
            </a:pPr>
            <a:r>
              <a:rPr lang="en-US" sz="20287">
                <a:solidFill>
                  <a:srgbClr val="FFFFFF"/>
                </a:solidFill>
                <a:latin typeface="TT Octosquares Compressed"/>
                <a:ea typeface="TT Octosquares Compressed"/>
                <a:cs typeface="TT Octosquares Compressed"/>
                <a:sym typeface="TT Octosquares Compressed"/>
              </a:rPr>
              <a:t>THANK YOU</a:t>
            </a:r>
          </a:p>
        </p:txBody>
      </p:sp>
      <p:sp>
        <p:nvSpPr>
          <p:cNvPr name="Freeform 8" id="8"/>
          <p:cNvSpPr/>
          <p:nvPr/>
        </p:nvSpPr>
        <p:spPr>
          <a:xfrm flipH="false" flipV="false" rot="0">
            <a:off x="2105520" y="4471286"/>
            <a:ext cx="858754" cy="1344429"/>
          </a:xfrm>
          <a:custGeom>
            <a:avLst/>
            <a:gdLst/>
            <a:ahLst/>
            <a:cxnLst/>
            <a:rect r="r" b="b" t="t" l="l"/>
            <a:pathLst>
              <a:path h="1344429" w="858754">
                <a:moveTo>
                  <a:pt x="0" y="0"/>
                </a:moveTo>
                <a:lnTo>
                  <a:pt x="858754" y="0"/>
                </a:lnTo>
                <a:lnTo>
                  <a:pt x="858754" y="1344428"/>
                </a:lnTo>
                <a:lnTo>
                  <a:pt x="0" y="134442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9" id="9"/>
          <p:cNvSpPr/>
          <p:nvPr/>
        </p:nvSpPr>
        <p:spPr>
          <a:xfrm flipH="false" flipV="false" rot="0">
            <a:off x="1390081" y="4650573"/>
            <a:ext cx="629715" cy="985855"/>
          </a:xfrm>
          <a:custGeom>
            <a:avLst/>
            <a:gdLst/>
            <a:ahLst/>
            <a:cxnLst/>
            <a:rect r="r" b="b" t="t" l="l"/>
            <a:pathLst>
              <a:path h="985855" w="629715">
                <a:moveTo>
                  <a:pt x="0" y="0"/>
                </a:moveTo>
                <a:lnTo>
                  <a:pt x="629714" y="0"/>
                </a:lnTo>
                <a:lnTo>
                  <a:pt x="629714" y="985854"/>
                </a:lnTo>
                <a:lnTo>
                  <a:pt x="0" y="98585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0" id="10"/>
          <p:cNvSpPr/>
          <p:nvPr/>
        </p:nvSpPr>
        <p:spPr>
          <a:xfrm flipH="false" flipV="false" rot="-10800000">
            <a:off x="14226319" y="4189844"/>
            <a:ext cx="1218296" cy="1907312"/>
          </a:xfrm>
          <a:custGeom>
            <a:avLst/>
            <a:gdLst/>
            <a:ahLst/>
            <a:cxnLst/>
            <a:rect r="r" b="b" t="t" l="l"/>
            <a:pathLst>
              <a:path h="1907312" w="1218296">
                <a:moveTo>
                  <a:pt x="0" y="0"/>
                </a:moveTo>
                <a:lnTo>
                  <a:pt x="1218295" y="0"/>
                </a:lnTo>
                <a:lnTo>
                  <a:pt x="1218295" y="1907312"/>
                </a:lnTo>
                <a:lnTo>
                  <a:pt x="0" y="190731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1" id="11"/>
          <p:cNvSpPr/>
          <p:nvPr/>
        </p:nvSpPr>
        <p:spPr>
          <a:xfrm flipH="false" flipV="false" rot="-10800000">
            <a:off x="15323726" y="4471286"/>
            <a:ext cx="858754" cy="1344429"/>
          </a:xfrm>
          <a:custGeom>
            <a:avLst/>
            <a:gdLst/>
            <a:ahLst/>
            <a:cxnLst/>
            <a:rect r="r" b="b" t="t" l="l"/>
            <a:pathLst>
              <a:path h="1344429" w="858754">
                <a:moveTo>
                  <a:pt x="0" y="0"/>
                </a:moveTo>
                <a:lnTo>
                  <a:pt x="858754" y="0"/>
                </a:lnTo>
                <a:lnTo>
                  <a:pt x="858754" y="1344428"/>
                </a:lnTo>
                <a:lnTo>
                  <a:pt x="0" y="134442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2" id="12"/>
          <p:cNvSpPr/>
          <p:nvPr/>
        </p:nvSpPr>
        <p:spPr>
          <a:xfrm flipH="false" flipV="false" rot="-10800000">
            <a:off x="16268205" y="4650573"/>
            <a:ext cx="629715" cy="985855"/>
          </a:xfrm>
          <a:custGeom>
            <a:avLst/>
            <a:gdLst/>
            <a:ahLst/>
            <a:cxnLst/>
            <a:rect r="r" b="b" t="t" l="l"/>
            <a:pathLst>
              <a:path h="985855" w="629715">
                <a:moveTo>
                  <a:pt x="0" y="0"/>
                </a:moveTo>
                <a:lnTo>
                  <a:pt x="629714" y="0"/>
                </a:lnTo>
                <a:lnTo>
                  <a:pt x="629714" y="985854"/>
                </a:lnTo>
                <a:lnTo>
                  <a:pt x="0" y="98585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333" r="0" b="-3333"/>
            </a:stretch>
          </a:blipFill>
        </p:spPr>
      </p:sp>
      <p:sp>
        <p:nvSpPr>
          <p:cNvPr name="Freeform 3" id="3"/>
          <p:cNvSpPr/>
          <p:nvPr/>
        </p:nvSpPr>
        <p:spPr>
          <a:xfrm flipH="false" flipV="false" rot="0">
            <a:off x="-4906285" y="-1423166"/>
            <a:ext cx="8075295" cy="8229600"/>
          </a:xfrm>
          <a:custGeom>
            <a:avLst/>
            <a:gdLst/>
            <a:ahLst/>
            <a:cxnLst/>
            <a:rect r="r" b="b" t="t" l="l"/>
            <a:pathLst>
              <a:path h="8229600" w="8075295">
                <a:moveTo>
                  <a:pt x="0" y="0"/>
                </a:moveTo>
                <a:lnTo>
                  <a:pt x="8075295" y="0"/>
                </a:lnTo>
                <a:lnTo>
                  <a:pt x="8075295" y="8229600"/>
                </a:lnTo>
                <a:lnTo>
                  <a:pt x="0" y="8229600"/>
                </a:lnTo>
                <a:lnTo>
                  <a:pt x="0" y="0"/>
                </a:lnTo>
                <a:close/>
              </a:path>
            </a:pathLst>
          </a:custGeom>
          <a:blipFill>
            <a:blip r:embed="rId3">
              <a:alphaModFix amt="80000"/>
            </a:blip>
            <a:stretch>
              <a:fillRect l="0" t="0" r="0" b="0"/>
            </a:stretch>
          </a:blipFill>
        </p:spPr>
      </p:sp>
      <p:sp>
        <p:nvSpPr>
          <p:cNvPr name="Freeform 4" id="4"/>
          <p:cNvSpPr/>
          <p:nvPr/>
        </p:nvSpPr>
        <p:spPr>
          <a:xfrm flipH="false" flipV="false" rot="5533474">
            <a:off x="-7340105" y="4661318"/>
            <a:ext cx="10630596" cy="3853591"/>
          </a:xfrm>
          <a:custGeom>
            <a:avLst/>
            <a:gdLst/>
            <a:ahLst/>
            <a:cxnLst/>
            <a:rect r="r" b="b" t="t" l="l"/>
            <a:pathLst>
              <a:path h="3853591" w="10630596">
                <a:moveTo>
                  <a:pt x="0" y="0"/>
                </a:moveTo>
                <a:lnTo>
                  <a:pt x="10630596" y="0"/>
                </a:lnTo>
                <a:lnTo>
                  <a:pt x="10630596" y="3853591"/>
                </a:lnTo>
                <a:lnTo>
                  <a:pt x="0" y="3853591"/>
                </a:lnTo>
                <a:lnTo>
                  <a:pt x="0" y="0"/>
                </a:lnTo>
                <a:close/>
              </a:path>
            </a:pathLst>
          </a:custGeom>
          <a:blipFill>
            <a:blip r:embed="rId4"/>
            <a:stretch>
              <a:fillRect l="0" t="0" r="0" b="0"/>
            </a:stretch>
          </a:blipFill>
        </p:spPr>
      </p:sp>
      <p:sp>
        <p:nvSpPr>
          <p:cNvPr name="Freeform 5" id="5"/>
          <p:cNvSpPr/>
          <p:nvPr/>
        </p:nvSpPr>
        <p:spPr>
          <a:xfrm flipH="false" flipV="false" rot="0">
            <a:off x="8104002" y="1028700"/>
            <a:ext cx="561705" cy="631774"/>
          </a:xfrm>
          <a:custGeom>
            <a:avLst/>
            <a:gdLst/>
            <a:ahLst/>
            <a:cxnLst/>
            <a:rect r="r" b="b" t="t" l="l"/>
            <a:pathLst>
              <a:path h="631774" w="561705">
                <a:moveTo>
                  <a:pt x="0" y="0"/>
                </a:moveTo>
                <a:lnTo>
                  <a:pt x="561705" y="0"/>
                </a:lnTo>
                <a:lnTo>
                  <a:pt x="561705" y="631774"/>
                </a:lnTo>
                <a:lnTo>
                  <a:pt x="0" y="63177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483164" y="3188120"/>
            <a:ext cx="7244531" cy="4351435"/>
          </a:xfrm>
          <a:custGeom>
            <a:avLst/>
            <a:gdLst/>
            <a:ahLst/>
            <a:cxnLst/>
            <a:rect r="r" b="b" t="t" l="l"/>
            <a:pathLst>
              <a:path h="4351435" w="7244531">
                <a:moveTo>
                  <a:pt x="0" y="0"/>
                </a:moveTo>
                <a:lnTo>
                  <a:pt x="7244531" y="0"/>
                </a:lnTo>
                <a:lnTo>
                  <a:pt x="7244531" y="4351435"/>
                </a:lnTo>
                <a:lnTo>
                  <a:pt x="0" y="4351435"/>
                </a:lnTo>
                <a:lnTo>
                  <a:pt x="0" y="0"/>
                </a:lnTo>
                <a:close/>
              </a:path>
            </a:pathLst>
          </a:custGeom>
          <a:blipFill>
            <a:blip r:embed="rId7"/>
            <a:stretch>
              <a:fillRect l="-113068" t="-120069" r="-128539" b="-99840"/>
            </a:stretch>
          </a:blipFill>
        </p:spPr>
      </p:sp>
      <p:sp>
        <p:nvSpPr>
          <p:cNvPr name="TextBox 7" id="7"/>
          <p:cNvSpPr txBox="true"/>
          <p:nvPr/>
        </p:nvSpPr>
        <p:spPr>
          <a:xfrm rot="0">
            <a:off x="8104002" y="2484332"/>
            <a:ext cx="8529915" cy="2879505"/>
          </a:xfrm>
          <a:prstGeom prst="rect">
            <a:avLst/>
          </a:prstGeom>
        </p:spPr>
        <p:txBody>
          <a:bodyPr anchor="t" rtlCol="false" tIns="0" lIns="0" bIns="0" rIns="0">
            <a:spAutoFit/>
          </a:bodyPr>
          <a:lstStyle/>
          <a:p>
            <a:pPr algn="l">
              <a:lnSpc>
                <a:spcPts val="10341"/>
              </a:lnSpc>
            </a:pPr>
            <a:r>
              <a:rPr lang="en-US" sz="11120">
                <a:solidFill>
                  <a:srgbClr val="FFFFFF"/>
                </a:solidFill>
                <a:latin typeface="Codec Pro Bold"/>
                <a:ea typeface="Codec Pro Bold"/>
                <a:cs typeface="Codec Pro Bold"/>
                <a:sym typeface="Codec Pro Bold"/>
              </a:rPr>
              <a:t>Problem Statement</a:t>
            </a:r>
          </a:p>
        </p:txBody>
      </p:sp>
      <p:sp>
        <p:nvSpPr>
          <p:cNvPr name="TextBox 8" id="8"/>
          <p:cNvSpPr txBox="true"/>
          <p:nvPr/>
        </p:nvSpPr>
        <p:spPr>
          <a:xfrm rot="0">
            <a:off x="8221295" y="5458640"/>
            <a:ext cx="8412622" cy="1290832"/>
          </a:xfrm>
          <a:prstGeom prst="rect">
            <a:avLst/>
          </a:prstGeom>
        </p:spPr>
        <p:txBody>
          <a:bodyPr anchor="t" rtlCol="false" tIns="0" lIns="0" bIns="0" rIns="0">
            <a:spAutoFit/>
          </a:bodyPr>
          <a:lstStyle/>
          <a:p>
            <a:pPr algn="just">
              <a:lnSpc>
                <a:spcPts val="3386"/>
              </a:lnSpc>
              <a:spcBef>
                <a:spcPct val="0"/>
              </a:spcBef>
            </a:pPr>
            <a:r>
              <a:rPr lang="en-US" sz="2418">
                <a:solidFill>
                  <a:srgbClr val="FFFFFF"/>
                </a:solidFill>
                <a:latin typeface="Poppins"/>
                <a:ea typeface="Poppins"/>
                <a:cs typeface="Poppins"/>
                <a:sym typeface="Poppins"/>
              </a:rPr>
              <a:t>Objective: To develop an efficient Neural Machine Translation (NMT) system that translates English sentences into Hindi using an attention mechanisms.</a:t>
            </a:r>
          </a:p>
        </p:txBody>
      </p:sp>
      <p:sp>
        <p:nvSpPr>
          <p:cNvPr name="TextBox 9" id="9"/>
          <p:cNvSpPr txBox="true"/>
          <p:nvPr/>
        </p:nvSpPr>
        <p:spPr>
          <a:xfrm rot="0">
            <a:off x="16140658" y="885825"/>
            <a:ext cx="986517" cy="686687"/>
          </a:xfrm>
          <a:prstGeom prst="rect">
            <a:avLst/>
          </a:prstGeom>
        </p:spPr>
        <p:txBody>
          <a:bodyPr anchor="t" rtlCol="false" tIns="0" lIns="0" bIns="0" rIns="0">
            <a:spAutoFit/>
          </a:bodyPr>
          <a:lstStyle/>
          <a:p>
            <a:pPr algn="l">
              <a:lnSpc>
                <a:spcPts val="5027"/>
              </a:lnSpc>
              <a:spcBef>
                <a:spcPct val="0"/>
              </a:spcBef>
            </a:pPr>
            <a:r>
              <a:rPr lang="en-US" sz="3590">
                <a:solidFill>
                  <a:srgbClr val="FFFFFF"/>
                </a:solidFill>
                <a:latin typeface="Academy"/>
                <a:ea typeface="Academy"/>
                <a:cs typeface="Academy"/>
                <a:sym typeface="Academy"/>
              </a:rPr>
              <a:t>02</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333" r="0" b="-9333"/>
            </a:stretch>
          </a:blipFill>
        </p:spPr>
      </p:sp>
      <p:sp>
        <p:nvSpPr>
          <p:cNvPr name="Freeform 3" id="3"/>
          <p:cNvSpPr/>
          <p:nvPr/>
        </p:nvSpPr>
        <p:spPr>
          <a:xfrm flipH="false" flipV="false" rot="0">
            <a:off x="-4548933" y="2027215"/>
            <a:ext cx="8857462" cy="11413199"/>
          </a:xfrm>
          <a:custGeom>
            <a:avLst/>
            <a:gdLst/>
            <a:ahLst/>
            <a:cxnLst/>
            <a:rect r="r" b="b" t="t" l="l"/>
            <a:pathLst>
              <a:path h="11413199" w="8857462">
                <a:moveTo>
                  <a:pt x="0" y="0"/>
                </a:moveTo>
                <a:lnTo>
                  <a:pt x="8857462" y="0"/>
                </a:lnTo>
                <a:lnTo>
                  <a:pt x="8857462" y="11413199"/>
                </a:lnTo>
                <a:lnTo>
                  <a:pt x="0" y="11413199"/>
                </a:lnTo>
                <a:lnTo>
                  <a:pt x="0" y="0"/>
                </a:lnTo>
                <a:close/>
              </a:path>
            </a:pathLst>
          </a:custGeom>
          <a:blipFill>
            <a:blip r:embed="rId3">
              <a:alphaModFix amt="15000"/>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2445308" y="1028700"/>
            <a:ext cx="561705" cy="631774"/>
          </a:xfrm>
          <a:custGeom>
            <a:avLst/>
            <a:gdLst/>
            <a:ahLst/>
            <a:cxnLst/>
            <a:rect r="r" b="b" t="t" l="l"/>
            <a:pathLst>
              <a:path h="631774" w="561705">
                <a:moveTo>
                  <a:pt x="0" y="0"/>
                </a:moveTo>
                <a:lnTo>
                  <a:pt x="561705" y="0"/>
                </a:lnTo>
                <a:lnTo>
                  <a:pt x="561705" y="631774"/>
                </a:lnTo>
                <a:lnTo>
                  <a:pt x="0" y="63177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5" id="5"/>
          <p:cNvSpPr txBox="true"/>
          <p:nvPr/>
        </p:nvSpPr>
        <p:spPr>
          <a:xfrm rot="0">
            <a:off x="1979940" y="3151635"/>
            <a:ext cx="11808434" cy="5822164"/>
          </a:xfrm>
          <a:prstGeom prst="rect">
            <a:avLst/>
          </a:prstGeom>
        </p:spPr>
        <p:txBody>
          <a:bodyPr anchor="t" rtlCol="false" tIns="0" lIns="0" bIns="0" rIns="0">
            <a:spAutoFit/>
          </a:bodyPr>
          <a:lstStyle/>
          <a:p>
            <a:pPr algn="just" marL="928193" indent="-464096" lvl="1">
              <a:lnSpc>
                <a:spcPts val="9415"/>
              </a:lnSpc>
              <a:buAutoNum type="arabicPeriod" startAt="1"/>
            </a:pPr>
            <a:r>
              <a:rPr lang="en-US" sz="4299">
                <a:solidFill>
                  <a:srgbClr val="FFFFFF"/>
                </a:solidFill>
                <a:latin typeface="IBM Plex Mono Bold"/>
                <a:ea typeface="IBM Plex Mono Bold"/>
                <a:cs typeface="IBM Plex Mono Bold"/>
                <a:sym typeface="IBM Plex Mono Bold"/>
              </a:rPr>
              <a:t>Global Communication</a:t>
            </a:r>
          </a:p>
          <a:p>
            <a:pPr algn="just" marL="928193" indent="-464096" lvl="1">
              <a:lnSpc>
                <a:spcPts val="9415"/>
              </a:lnSpc>
              <a:buAutoNum type="arabicPeriod" startAt="1"/>
            </a:pPr>
            <a:r>
              <a:rPr lang="en-US" sz="4299">
                <a:solidFill>
                  <a:srgbClr val="FFFFFF"/>
                </a:solidFill>
                <a:latin typeface="IBM Plex Mono Bold"/>
                <a:ea typeface="IBM Plex Mono Bold"/>
                <a:cs typeface="IBM Plex Mono Bold"/>
                <a:sym typeface="IBM Plex Mono Bold"/>
              </a:rPr>
              <a:t>Accessibility</a:t>
            </a:r>
          </a:p>
          <a:p>
            <a:pPr algn="just" marL="928193" indent="-464096" lvl="1">
              <a:lnSpc>
                <a:spcPts val="9415"/>
              </a:lnSpc>
              <a:buAutoNum type="arabicPeriod" startAt="1"/>
            </a:pPr>
            <a:r>
              <a:rPr lang="en-US" sz="4299">
                <a:solidFill>
                  <a:srgbClr val="FFFFFF"/>
                </a:solidFill>
                <a:latin typeface="IBM Plex Mono Bold"/>
                <a:ea typeface="IBM Plex Mono Bold"/>
                <a:cs typeface="IBM Plex Mono Bold"/>
                <a:sym typeface="IBM Plex Mono Bold"/>
              </a:rPr>
              <a:t>Efficiency</a:t>
            </a:r>
          </a:p>
          <a:p>
            <a:pPr algn="just" marL="928193" indent="-464096" lvl="1">
              <a:lnSpc>
                <a:spcPts val="9415"/>
              </a:lnSpc>
              <a:buAutoNum type="arabicPeriod" startAt="1"/>
            </a:pPr>
            <a:r>
              <a:rPr lang="en-US" sz="4299">
                <a:solidFill>
                  <a:srgbClr val="FFFFFF"/>
                </a:solidFill>
                <a:latin typeface="IBM Plex Mono Bold"/>
                <a:ea typeface="IBM Plex Mono Bold"/>
                <a:cs typeface="IBM Plex Mono Bold"/>
                <a:sym typeface="IBM Plex Mono Bold"/>
              </a:rPr>
              <a:t>Scalability</a:t>
            </a:r>
          </a:p>
          <a:p>
            <a:pPr algn="just" marL="928193" indent="-464096" lvl="1">
              <a:lnSpc>
                <a:spcPts val="9415"/>
              </a:lnSpc>
              <a:buAutoNum type="arabicPeriod" startAt="1"/>
            </a:pPr>
            <a:r>
              <a:rPr lang="en-US" sz="4299">
                <a:solidFill>
                  <a:srgbClr val="FFFFFF"/>
                </a:solidFill>
                <a:latin typeface="IBM Plex Mono Bold"/>
                <a:ea typeface="IBM Plex Mono Bold"/>
                <a:cs typeface="IBM Plex Mono Bold"/>
                <a:sym typeface="IBM Plex Mono Bold"/>
              </a:rPr>
              <a:t>Innovation</a:t>
            </a:r>
          </a:p>
        </p:txBody>
      </p:sp>
      <p:sp>
        <p:nvSpPr>
          <p:cNvPr name="TextBox 6" id="6"/>
          <p:cNvSpPr txBox="true"/>
          <p:nvPr/>
        </p:nvSpPr>
        <p:spPr>
          <a:xfrm rot="0">
            <a:off x="16421303" y="787152"/>
            <a:ext cx="986517" cy="686687"/>
          </a:xfrm>
          <a:prstGeom prst="rect">
            <a:avLst/>
          </a:prstGeom>
        </p:spPr>
        <p:txBody>
          <a:bodyPr anchor="t" rtlCol="false" tIns="0" lIns="0" bIns="0" rIns="0">
            <a:spAutoFit/>
          </a:bodyPr>
          <a:lstStyle/>
          <a:p>
            <a:pPr algn="l">
              <a:lnSpc>
                <a:spcPts val="5027"/>
              </a:lnSpc>
              <a:spcBef>
                <a:spcPct val="0"/>
              </a:spcBef>
            </a:pPr>
            <a:r>
              <a:rPr lang="en-US" sz="3590">
                <a:solidFill>
                  <a:srgbClr val="FFFFFF"/>
                </a:solidFill>
                <a:latin typeface="Academy"/>
                <a:ea typeface="Academy"/>
                <a:cs typeface="Academy"/>
                <a:sym typeface="Academy"/>
              </a:rPr>
              <a:t>03</a:t>
            </a:r>
          </a:p>
        </p:txBody>
      </p:sp>
      <p:sp>
        <p:nvSpPr>
          <p:cNvPr name="TextBox 7" id="7"/>
          <p:cNvSpPr txBox="true"/>
          <p:nvPr/>
        </p:nvSpPr>
        <p:spPr>
          <a:xfrm rot="0">
            <a:off x="3816702" y="1998875"/>
            <a:ext cx="10654596" cy="1562336"/>
          </a:xfrm>
          <a:prstGeom prst="rect">
            <a:avLst/>
          </a:prstGeom>
        </p:spPr>
        <p:txBody>
          <a:bodyPr anchor="t" rtlCol="false" tIns="0" lIns="0" bIns="0" rIns="0">
            <a:spAutoFit/>
          </a:bodyPr>
          <a:lstStyle/>
          <a:p>
            <a:pPr algn="ctr">
              <a:lnSpc>
                <a:spcPts val="10341"/>
              </a:lnSpc>
            </a:pPr>
            <a:r>
              <a:rPr lang="en-US" sz="11120">
                <a:solidFill>
                  <a:srgbClr val="FFFFFF"/>
                </a:solidFill>
                <a:latin typeface="Codec Pro Bold"/>
                <a:ea typeface="Codec Pro Bold"/>
                <a:cs typeface="Codec Pro Bold"/>
                <a:sym typeface="Codec Pro Bold"/>
              </a:rPr>
              <a:t>Motivation</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2416373" y="3868570"/>
            <a:ext cx="3297826" cy="2855769"/>
            <a:chOff x="0" y="0"/>
            <a:chExt cx="4282440" cy="3708400"/>
          </a:xfrm>
        </p:grpSpPr>
        <p:sp>
          <p:nvSpPr>
            <p:cNvPr name="Freeform 4" id="4"/>
            <p:cNvSpPr/>
            <p:nvPr/>
          </p:nvSpPr>
          <p:spPr>
            <a:xfrm flipH="false" flipV="false" rot="0">
              <a:off x="0" y="0"/>
              <a:ext cx="4282440" cy="3708400"/>
            </a:xfrm>
            <a:custGeom>
              <a:avLst/>
              <a:gdLst/>
              <a:ahLst/>
              <a:cxnLst/>
              <a:rect r="r" b="b" t="t" l="l"/>
              <a:pathLst>
                <a:path h="3708400" w="4282440">
                  <a:moveTo>
                    <a:pt x="3211830" y="0"/>
                  </a:moveTo>
                  <a:lnTo>
                    <a:pt x="1070610" y="0"/>
                  </a:lnTo>
                  <a:lnTo>
                    <a:pt x="0" y="1854200"/>
                  </a:lnTo>
                  <a:lnTo>
                    <a:pt x="1070610" y="3708400"/>
                  </a:lnTo>
                  <a:lnTo>
                    <a:pt x="3211830" y="3708400"/>
                  </a:lnTo>
                  <a:lnTo>
                    <a:pt x="4282440" y="1854200"/>
                  </a:lnTo>
                  <a:close/>
                </a:path>
              </a:pathLst>
            </a:custGeom>
            <a:blipFill>
              <a:blip r:embed="rId3"/>
              <a:stretch>
                <a:fillRect l="-14987" t="0" r="-14987" b="0"/>
              </a:stretch>
            </a:blipFill>
            <a:ln w="104775" cap="sq">
              <a:gradFill>
                <a:gsLst>
                  <a:gs pos="0">
                    <a:srgbClr val="FFFFFF">
                      <a:alpha val="100000"/>
                    </a:srgbClr>
                  </a:gs>
                  <a:gs pos="100000">
                    <a:srgbClr val="9D5EE4">
                      <a:alpha val="100000"/>
                    </a:srgbClr>
                  </a:gs>
                </a:gsLst>
                <a:lin ang="0"/>
              </a:gradFill>
              <a:prstDash val="solid"/>
              <a:miter/>
            </a:ln>
          </p:spPr>
        </p:sp>
      </p:grpSp>
      <p:grpSp>
        <p:nvGrpSpPr>
          <p:cNvPr name="Group 5" id="5"/>
          <p:cNvGrpSpPr/>
          <p:nvPr/>
        </p:nvGrpSpPr>
        <p:grpSpPr>
          <a:xfrm rot="0">
            <a:off x="7542434" y="3831439"/>
            <a:ext cx="3297826" cy="2855769"/>
            <a:chOff x="0" y="0"/>
            <a:chExt cx="4282440" cy="3708400"/>
          </a:xfrm>
        </p:grpSpPr>
        <p:sp>
          <p:nvSpPr>
            <p:cNvPr name="Freeform 6" id="6"/>
            <p:cNvSpPr/>
            <p:nvPr/>
          </p:nvSpPr>
          <p:spPr>
            <a:xfrm flipH="false" flipV="false" rot="0">
              <a:off x="0" y="0"/>
              <a:ext cx="4282440" cy="3708400"/>
            </a:xfrm>
            <a:custGeom>
              <a:avLst/>
              <a:gdLst/>
              <a:ahLst/>
              <a:cxnLst/>
              <a:rect r="r" b="b" t="t" l="l"/>
              <a:pathLst>
                <a:path h="3708400" w="4282440">
                  <a:moveTo>
                    <a:pt x="3211830" y="0"/>
                  </a:moveTo>
                  <a:lnTo>
                    <a:pt x="1070610" y="0"/>
                  </a:lnTo>
                  <a:lnTo>
                    <a:pt x="0" y="1854200"/>
                  </a:lnTo>
                  <a:lnTo>
                    <a:pt x="1070610" y="3708400"/>
                  </a:lnTo>
                  <a:lnTo>
                    <a:pt x="3211830" y="3708400"/>
                  </a:lnTo>
                  <a:lnTo>
                    <a:pt x="4282440" y="1854200"/>
                  </a:lnTo>
                  <a:close/>
                </a:path>
              </a:pathLst>
            </a:custGeom>
            <a:blipFill>
              <a:blip r:embed="rId4"/>
              <a:stretch>
                <a:fillRect l="-32081" t="0" r="-32081" b="0"/>
              </a:stretch>
            </a:blipFill>
            <a:ln w="104775" cap="sq">
              <a:gradFill>
                <a:gsLst>
                  <a:gs pos="0">
                    <a:srgbClr val="FFFFFF">
                      <a:alpha val="100000"/>
                    </a:srgbClr>
                  </a:gs>
                  <a:gs pos="100000">
                    <a:srgbClr val="9D5EE4">
                      <a:alpha val="100000"/>
                    </a:srgbClr>
                  </a:gs>
                </a:gsLst>
                <a:lin ang="0"/>
              </a:gradFill>
              <a:prstDash val="solid"/>
              <a:miter/>
            </a:ln>
          </p:spPr>
        </p:sp>
      </p:grpSp>
      <p:grpSp>
        <p:nvGrpSpPr>
          <p:cNvPr name="Group 7" id="7"/>
          <p:cNvGrpSpPr/>
          <p:nvPr/>
        </p:nvGrpSpPr>
        <p:grpSpPr>
          <a:xfrm rot="0">
            <a:off x="13123476" y="3741846"/>
            <a:ext cx="3297826" cy="2855769"/>
            <a:chOff x="0" y="0"/>
            <a:chExt cx="4282440" cy="3708400"/>
          </a:xfrm>
        </p:grpSpPr>
        <p:sp>
          <p:nvSpPr>
            <p:cNvPr name="Freeform 8" id="8"/>
            <p:cNvSpPr/>
            <p:nvPr/>
          </p:nvSpPr>
          <p:spPr>
            <a:xfrm flipH="false" flipV="false" rot="0">
              <a:off x="0" y="0"/>
              <a:ext cx="4282440" cy="3708400"/>
            </a:xfrm>
            <a:custGeom>
              <a:avLst/>
              <a:gdLst/>
              <a:ahLst/>
              <a:cxnLst/>
              <a:rect r="r" b="b" t="t" l="l"/>
              <a:pathLst>
                <a:path h="3708400" w="4282440">
                  <a:moveTo>
                    <a:pt x="3211830" y="0"/>
                  </a:moveTo>
                  <a:lnTo>
                    <a:pt x="1070610" y="0"/>
                  </a:lnTo>
                  <a:lnTo>
                    <a:pt x="0" y="1854200"/>
                  </a:lnTo>
                  <a:lnTo>
                    <a:pt x="1070610" y="3708400"/>
                  </a:lnTo>
                  <a:lnTo>
                    <a:pt x="3211830" y="3708400"/>
                  </a:lnTo>
                  <a:lnTo>
                    <a:pt x="4282440" y="1854200"/>
                  </a:lnTo>
                  <a:close/>
                </a:path>
              </a:pathLst>
            </a:custGeom>
            <a:blipFill>
              <a:blip r:embed="rId5"/>
              <a:stretch>
                <a:fillRect l="-7730" t="0" r="-7730" b="0"/>
              </a:stretch>
            </a:blipFill>
            <a:ln w="104775" cap="sq">
              <a:gradFill>
                <a:gsLst>
                  <a:gs pos="0">
                    <a:srgbClr val="FFFFFF">
                      <a:alpha val="100000"/>
                    </a:srgbClr>
                  </a:gs>
                  <a:gs pos="100000">
                    <a:srgbClr val="9D5EE4">
                      <a:alpha val="100000"/>
                    </a:srgbClr>
                  </a:gs>
                </a:gsLst>
                <a:lin ang="0"/>
              </a:gradFill>
              <a:prstDash val="solid"/>
              <a:miter/>
            </a:ln>
          </p:spPr>
        </p:sp>
      </p:grpSp>
      <p:grpSp>
        <p:nvGrpSpPr>
          <p:cNvPr name="Group 9" id="9"/>
          <p:cNvGrpSpPr/>
          <p:nvPr/>
        </p:nvGrpSpPr>
        <p:grpSpPr>
          <a:xfrm rot="0">
            <a:off x="2416373" y="3567133"/>
            <a:ext cx="843381" cy="843381"/>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FFFFF">
                    <a:alpha val="100000"/>
                  </a:srgbClr>
                </a:gs>
                <a:gs pos="100000">
                  <a:srgbClr val="9D5EE4">
                    <a:alpha val="100000"/>
                  </a:srgbClr>
                </a:gs>
              </a:gsLst>
              <a:lin ang="0"/>
            </a:gradFill>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12" id="12"/>
          <p:cNvSpPr txBox="true"/>
          <p:nvPr/>
        </p:nvSpPr>
        <p:spPr>
          <a:xfrm rot="0">
            <a:off x="3816702" y="1784299"/>
            <a:ext cx="10654596" cy="1562336"/>
          </a:xfrm>
          <a:prstGeom prst="rect">
            <a:avLst/>
          </a:prstGeom>
        </p:spPr>
        <p:txBody>
          <a:bodyPr anchor="t" rtlCol="false" tIns="0" lIns="0" bIns="0" rIns="0">
            <a:spAutoFit/>
          </a:bodyPr>
          <a:lstStyle/>
          <a:p>
            <a:pPr algn="ctr">
              <a:lnSpc>
                <a:spcPts val="10341"/>
              </a:lnSpc>
            </a:pPr>
            <a:r>
              <a:rPr lang="en-US" sz="11120">
                <a:solidFill>
                  <a:srgbClr val="FFFFFF"/>
                </a:solidFill>
                <a:latin typeface="Codec Pro Bold"/>
                <a:ea typeface="Codec Pro Bold"/>
                <a:cs typeface="Codec Pro Bold"/>
                <a:sym typeface="Codec Pro Bold"/>
              </a:rPr>
              <a:t>Methodology</a:t>
            </a:r>
          </a:p>
        </p:txBody>
      </p:sp>
      <p:sp>
        <p:nvSpPr>
          <p:cNvPr name="TextBox 13" id="13"/>
          <p:cNvSpPr txBox="true"/>
          <p:nvPr/>
        </p:nvSpPr>
        <p:spPr>
          <a:xfrm rot="0">
            <a:off x="2686988" y="6876739"/>
            <a:ext cx="2756597" cy="433866"/>
          </a:xfrm>
          <a:prstGeom prst="rect">
            <a:avLst/>
          </a:prstGeom>
        </p:spPr>
        <p:txBody>
          <a:bodyPr anchor="t" rtlCol="false" tIns="0" lIns="0" bIns="0" rIns="0">
            <a:spAutoFit/>
          </a:bodyPr>
          <a:lstStyle/>
          <a:p>
            <a:pPr algn="ctr">
              <a:lnSpc>
                <a:spcPts val="3386"/>
              </a:lnSpc>
              <a:spcBef>
                <a:spcPct val="0"/>
              </a:spcBef>
            </a:pPr>
            <a:r>
              <a:rPr lang="en-US" sz="2418">
                <a:solidFill>
                  <a:srgbClr val="FA85E2"/>
                </a:solidFill>
                <a:latin typeface="Poppins"/>
                <a:ea typeface="Poppins"/>
                <a:cs typeface="Poppins"/>
                <a:sym typeface="Poppins"/>
              </a:rPr>
              <a:t>Data Collection</a:t>
            </a:r>
          </a:p>
        </p:txBody>
      </p:sp>
      <p:sp>
        <p:nvSpPr>
          <p:cNvPr name="TextBox 14" id="14"/>
          <p:cNvSpPr txBox="true"/>
          <p:nvPr/>
        </p:nvSpPr>
        <p:spPr>
          <a:xfrm rot="0">
            <a:off x="16421303" y="800264"/>
            <a:ext cx="986517" cy="686880"/>
          </a:xfrm>
          <a:prstGeom prst="rect">
            <a:avLst/>
          </a:prstGeom>
        </p:spPr>
        <p:txBody>
          <a:bodyPr anchor="t" rtlCol="false" tIns="0" lIns="0" bIns="0" rIns="0">
            <a:spAutoFit/>
          </a:bodyPr>
          <a:lstStyle/>
          <a:p>
            <a:pPr algn="l">
              <a:lnSpc>
                <a:spcPts val="5027"/>
              </a:lnSpc>
              <a:spcBef>
                <a:spcPct val="0"/>
              </a:spcBef>
            </a:pPr>
            <a:r>
              <a:rPr lang="en-US" sz="3590">
                <a:solidFill>
                  <a:srgbClr val="FFFFFF"/>
                </a:solidFill>
                <a:latin typeface="Academy"/>
                <a:ea typeface="Academy"/>
                <a:cs typeface="Academy"/>
                <a:sym typeface="Academy"/>
              </a:rPr>
              <a:t>04</a:t>
            </a:r>
          </a:p>
        </p:txBody>
      </p:sp>
      <p:grpSp>
        <p:nvGrpSpPr>
          <p:cNvPr name="Group 15" id="15"/>
          <p:cNvGrpSpPr/>
          <p:nvPr/>
        </p:nvGrpSpPr>
        <p:grpSpPr>
          <a:xfrm rot="0">
            <a:off x="7900647" y="3446880"/>
            <a:ext cx="843381" cy="843381"/>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FFFFF">
                    <a:alpha val="100000"/>
                  </a:srgbClr>
                </a:gs>
                <a:gs pos="100000">
                  <a:srgbClr val="9D5EE4">
                    <a:alpha val="100000"/>
                  </a:srgbClr>
                </a:gs>
              </a:gsLst>
              <a:lin ang="0"/>
            </a:gradFill>
          </p:spPr>
        </p:sp>
        <p:sp>
          <p:nvSpPr>
            <p:cNvPr name="TextBox 17" id="17"/>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8" id="18"/>
          <p:cNvGrpSpPr/>
          <p:nvPr/>
        </p:nvGrpSpPr>
        <p:grpSpPr>
          <a:xfrm rot="0">
            <a:off x="13479352" y="3320156"/>
            <a:ext cx="843381" cy="843381"/>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FFFFF">
                    <a:alpha val="100000"/>
                  </a:srgbClr>
                </a:gs>
                <a:gs pos="100000">
                  <a:srgbClr val="9D5EE4">
                    <a:alpha val="100000"/>
                  </a:srgbClr>
                </a:gs>
              </a:gsLst>
              <a:lin ang="0"/>
            </a:gradFill>
          </p:spPr>
        </p:sp>
        <p:sp>
          <p:nvSpPr>
            <p:cNvPr name="TextBox 20" id="2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21" id="21"/>
          <p:cNvSpPr txBox="true"/>
          <p:nvPr/>
        </p:nvSpPr>
        <p:spPr>
          <a:xfrm rot="0">
            <a:off x="7813049" y="6876739"/>
            <a:ext cx="2756597" cy="433866"/>
          </a:xfrm>
          <a:prstGeom prst="rect">
            <a:avLst/>
          </a:prstGeom>
        </p:spPr>
        <p:txBody>
          <a:bodyPr anchor="t" rtlCol="false" tIns="0" lIns="0" bIns="0" rIns="0">
            <a:spAutoFit/>
          </a:bodyPr>
          <a:lstStyle/>
          <a:p>
            <a:pPr algn="ctr">
              <a:lnSpc>
                <a:spcPts val="3386"/>
              </a:lnSpc>
              <a:spcBef>
                <a:spcPct val="0"/>
              </a:spcBef>
            </a:pPr>
            <a:r>
              <a:rPr lang="en-US" sz="2418">
                <a:solidFill>
                  <a:srgbClr val="FA85E2"/>
                </a:solidFill>
                <a:latin typeface="Poppins"/>
                <a:ea typeface="Poppins"/>
                <a:cs typeface="Poppins"/>
                <a:sym typeface="Poppins"/>
              </a:rPr>
              <a:t>Preprocessing</a:t>
            </a:r>
          </a:p>
        </p:txBody>
      </p:sp>
      <p:sp>
        <p:nvSpPr>
          <p:cNvPr name="TextBox 22" id="22"/>
          <p:cNvSpPr txBox="true"/>
          <p:nvPr/>
        </p:nvSpPr>
        <p:spPr>
          <a:xfrm rot="0">
            <a:off x="13123476" y="6962464"/>
            <a:ext cx="3071287" cy="341041"/>
          </a:xfrm>
          <a:prstGeom prst="rect">
            <a:avLst/>
          </a:prstGeom>
        </p:spPr>
        <p:txBody>
          <a:bodyPr anchor="t" rtlCol="false" tIns="0" lIns="0" bIns="0" rIns="0">
            <a:spAutoFit/>
          </a:bodyPr>
          <a:lstStyle/>
          <a:p>
            <a:pPr algn="ctr">
              <a:lnSpc>
                <a:spcPts val="2467"/>
              </a:lnSpc>
            </a:pPr>
            <a:r>
              <a:rPr lang="en-US" sz="2418">
                <a:solidFill>
                  <a:srgbClr val="FA85E2"/>
                </a:solidFill>
                <a:latin typeface="Poppins"/>
                <a:ea typeface="Poppins"/>
                <a:cs typeface="Poppins"/>
                <a:sym typeface="Poppins"/>
              </a:rPr>
              <a:t>Model Selection </a:t>
            </a:r>
          </a:p>
        </p:txBody>
      </p:sp>
      <p:sp>
        <p:nvSpPr>
          <p:cNvPr name="TextBox 23" id="23"/>
          <p:cNvSpPr txBox="true"/>
          <p:nvPr/>
        </p:nvSpPr>
        <p:spPr>
          <a:xfrm rot="0">
            <a:off x="2299289" y="7387624"/>
            <a:ext cx="3531995" cy="648890"/>
          </a:xfrm>
          <a:prstGeom prst="rect">
            <a:avLst/>
          </a:prstGeom>
        </p:spPr>
        <p:txBody>
          <a:bodyPr anchor="t" rtlCol="false" tIns="0" lIns="0" bIns="0" rIns="0">
            <a:spAutoFit/>
          </a:bodyPr>
          <a:lstStyle/>
          <a:p>
            <a:pPr algn="ctr">
              <a:lnSpc>
                <a:spcPts val="2559"/>
              </a:lnSpc>
              <a:spcBef>
                <a:spcPct val="0"/>
              </a:spcBef>
            </a:pPr>
            <a:r>
              <a:rPr lang="en-US" sz="1828">
                <a:solidFill>
                  <a:srgbClr val="FFFFFF"/>
                </a:solidFill>
                <a:latin typeface="Poppins"/>
                <a:ea typeface="Poppins"/>
                <a:cs typeface="Poppins"/>
                <a:sym typeface="Poppins"/>
              </a:rPr>
              <a:t>Gather relevant data from diverse sources.</a:t>
            </a:r>
          </a:p>
        </p:txBody>
      </p:sp>
      <p:sp>
        <p:nvSpPr>
          <p:cNvPr name="TextBox 24" id="24"/>
          <p:cNvSpPr txBox="true"/>
          <p:nvPr/>
        </p:nvSpPr>
        <p:spPr>
          <a:xfrm rot="0">
            <a:off x="7795202" y="7387624"/>
            <a:ext cx="2792291" cy="972471"/>
          </a:xfrm>
          <a:prstGeom prst="rect">
            <a:avLst/>
          </a:prstGeom>
        </p:spPr>
        <p:txBody>
          <a:bodyPr anchor="t" rtlCol="false" tIns="0" lIns="0" bIns="0" rIns="0">
            <a:spAutoFit/>
          </a:bodyPr>
          <a:lstStyle/>
          <a:p>
            <a:pPr algn="ctr">
              <a:lnSpc>
                <a:spcPts val="2559"/>
              </a:lnSpc>
              <a:spcBef>
                <a:spcPct val="0"/>
              </a:spcBef>
            </a:pPr>
            <a:r>
              <a:rPr lang="en-US" sz="1828">
                <a:solidFill>
                  <a:srgbClr val="FFFFFF"/>
                </a:solidFill>
                <a:latin typeface="Poppins"/>
                <a:ea typeface="Poppins"/>
                <a:cs typeface="Poppins"/>
                <a:sym typeface="Poppins"/>
              </a:rPr>
              <a:t>Clean, Removing irrelvent characters from sentaences </a:t>
            </a:r>
          </a:p>
        </p:txBody>
      </p:sp>
      <p:sp>
        <p:nvSpPr>
          <p:cNvPr name="TextBox 25" id="25"/>
          <p:cNvSpPr txBox="true"/>
          <p:nvPr/>
        </p:nvSpPr>
        <p:spPr>
          <a:xfrm rot="0">
            <a:off x="12646493" y="7387624"/>
            <a:ext cx="4025253" cy="972471"/>
          </a:xfrm>
          <a:prstGeom prst="rect">
            <a:avLst/>
          </a:prstGeom>
        </p:spPr>
        <p:txBody>
          <a:bodyPr anchor="t" rtlCol="false" tIns="0" lIns="0" bIns="0" rIns="0">
            <a:spAutoFit/>
          </a:bodyPr>
          <a:lstStyle/>
          <a:p>
            <a:pPr algn="ctr">
              <a:lnSpc>
                <a:spcPts val="2559"/>
              </a:lnSpc>
              <a:spcBef>
                <a:spcPct val="0"/>
              </a:spcBef>
            </a:pPr>
            <a:r>
              <a:rPr lang="en-US" sz="1828">
                <a:solidFill>
                  <a:srgbClr val="FFFFFF"/>
                </a:solidFill>
                <a:latin typeface="Poppins"/>
                <a:ea typeface="Poppins"/>
                <a:cs typeface="Poppins"/>
                <a:sym typeface="Poppins"/>
              </a:rPr>
              <a:t>Choose and train DL algorithms for peak performance.</a:t>
            </a:r>
          </a:p>
          <a:p>
            <a:pPr algn="ctr">
              <a:lnSpc>
                <a:spcPts val="2559"/>
              </a:lnSpc>
              <a:spcBef>
                <a:spcPct val="0"/>
              </a:spcBef>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333" r="0" b="-3333"/>
            </a:stretch>
          </a:blipFill>
        </p:spPr>
      </p:sp>
      <p:sp>
        <p:nvSpPr>
          <p:cNvPr name="Freeform 3" id="3"/>
          <p:cNvSpPr/>
          <p:nvPr/>
        </p:nvSpPr>
        <p:spPr>
          <a:xfrm flipH="false" flipV="false" rot="0">
            <a:off x="13601700" y="7351876"/>
            <a:ext cx="7315200" cy="2565737"/>
          </a:xfrm>
          <a:custGeom>
            <a:avLst/>
            <a:gdLst/>
            <a:ahLst/>
            <a:cxnLst/>
            <a:rect r="r" b="b" t="t" l="l"/>
            <a:pathLst>
              <a:path h="2565737" w="7315200">
                <a:moveTo>
                  <a:pt x="0" y="0"/>
                </a:moveTo>
                <a:lnTo>
                  <a:pt x="7315200" y="0"/>
                </a:lnTo>
                <a:lnTo>
                  <a:pt x="7315200" y="2565737"/>
                </a:lnTo>
                <a:lnTo>
                  <a:pt x="0" y="256573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5414962" y="1028700"/>
            <a:ext cx="7458075" cy="8229600"/>
          </a:xfrm>
          <a:custGeom>
            <a:avLst/>
            <a:gdLst/>
            <a:ahLst/>
            <a:cxnLst/>
            <a:rect r="r" b="b" t="t" l="l"/>
            <a:pathLst>
              <a:path h="8229600" w="7458075">
                <a:moveTo>
                  <a:pt x="0" y="0"/>
                </a:moveTo>
                <a:lnTo>
                  <a:pt x="7458076" y="0"/>
                </a:lnTo>
                <a:lnTo>
                  <a:pt x="7458076" y="8229600"/>
                </a:lnTo>
                <a:lnTo>
                  <a:pt x="0" y="8229600"/>
                </a:lnTo>
                <a:lnTo>
                  <a:pt x="0" y="0"/>
                </a:lnTo>
                <a:close/>
              </a:path>
            </a:pathLst>
          </a:custGeom>
          <a:blipFill>
            <a:blip r:embed="rId5"/>
            <a:stretch>
              <a:fillRect l="0" t="0" r="0" b="0"/>
            </a:stretch>
          </a:blipFill>
        </p:spPr>
      </p:sp>
      <p:sp>
        <p:nvSpPr>
          <p:cNvPr name="TextBox 5" id="5"/>
          <p:cNvSpPr txBox="true"/>
          <p:nvPr/>
        </p:nvSpPr>
        <p:spPr>
          <a:xfrm rot="0">
            <a:off x="2526155" y="1784299"/>
            <a:ext cx="13235691" cy="2867341"/>
          </a:xfrm>
          <a:prstGeom prst="rect">
            <a:avLst/>
          </a:prstGeom>
        </p:spPr>
        <p:txBody>
          <a:bodyPr anchor="t" rtlCol="false" tIns="0" lIns="0" bIns="0" rIns="0">
            <a:spAutoFit/>
          </a:bodyPr>
          <a:lstStyle/>
          <a:p>
            <a:pPr algn="ctr">
              <a:lnSpc>
                <a:spcPts val="10341"/>
              </a:lnSpc>
            </a:pPr>
            <a:r>
              <a:rPr lang="en-US" sz="11120">
                <a:solidFill>
                  <a:srgbClr val="FFFFFF"/>
                </a:solidFill>
                <a:latin typeface="Codec Pro Bold"/>
                <a:ea typeface="Codec Pro Bold"/>
                <a:cs typeface="Codec Pro Bold"/>
                <a:sym typeface="Codec Pro Bold"/>
              </a:rPr>
              <a:t>Data Collection and Preprocessing</a:t>
            </a:r>
          </a:p>
        </p:txBody>
      </p:sp>
      <p:sp>
        <p:nvSpPr>
          <p:cNvPr name="TextBox 6" id="6"/>
          <p:cNvSpPr txBox="true"/>
          <p:nvPr/>
        </p:nvSpPr>
        <p:spPr>
          <a:xfrm rot="0">
            <a:off x="3453642" y="4868457"/>
            <a:ext cx="11380716" cy="2877958"/>
          </a:xfrm>
          <a:prstGeom prst="rect">
            <a:avLst/>
          </a:prstGeom>
        </p:spPr>
        <p:txBody>
          <a:bodyPr anchor="t" rtlCol="false" tIns="0" lIns="0" bIns="0" rIns="0">
            <a:spAutoFit/>
          </a:bodyPr>
          <a:lstStyle/>
          <a:p>
            <a:pPr algn="just">
              <a:lnSpc>
                <a:spcPts val="4646"/>
              </a:lnSpc>
              <a:spcBef>
                <a:spcPct val="0"/>
              </a:spcBef>
            </a:pPr>
            <a:r>
              <a:rPr lang="en-US" sz="3318">
                <a:solidFill>
                  <a:srgbClr val="FFFFFF"/>
                </a:solidFill>
                <a:latin typeface="IBM Plex Mono Bold"/>
                <a:ea typeface="IBM Plex Mono Bold"/>
                <a:cs typeface="IBM Plex Mono Bold"/>
                <a:sym typeface="IBM Plex Mono Bold"/>
              </a:rPr>
              <a:t>We gather relevant datasets from relevrnt sources and clean, and preprocess the data to ensure its quality and consistency. This step is crucial for training accurate and reliable DL models.</a:t>
            </a:r>
          </a:p>
        </p:txBody>
      </p:sp>
      <p:sp>
        <p:nvSpPr>
          <p:cNvPr name="TextBox 7" id="7"/>
          <p:cNvSpPr txBox="true"/>
          <p:nvPr/>
        </p:nvSpPr>
        <p:spPr>
          <a:xfrm rot="0">
            <a:off x="16421303" y="800264"/>
            <a:ext cx="986517" cy="686687"/>
          </a:xfrm>
          <a:prstGeom prst="rect">
            <a:avLst/>
          </a:prstGeom>
        </p:spPr>
        <p:txBody>
          <a:bodyPr anchor="t" rtlCol="false" tIns="0" lIns="0" bIns="0" rIns="0">
            <a:spAutoFit/>
          </a:bodyPr>
          <a:lstStyle/>
          <a:p>
            <a:pPr algn="l">
              <a:lnSpc>
                <a:spcPts val="5027"/>
              </a:lnSpc>
              <a:spcBef>
                <a:spcPct val="0"/>
              </a:spcBef>
            </a:pPr>
            <a:r>
              <a:rPr lang="en-US" sz="3590">
                <a:solidFill>
                  <a:srgbClr val="FFFFFF"/>
                </a:solidFill>
                <a:latin typeface="Academy"/>
                <a:ea typeface="Academy"/>
                <a:cs typeface="Academy"/>
                <a:sym typeface="Academy"/>
              </a:rPr>
              <a:t>05</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333" r="0" b="-9333"/>
            </a:stretch>
          </a:blipFill>
        </p:spPr>
      </p:sp>
      <p:sp>
        <p:nvSpPr>
          <p:cNvPr name="Freeform 3" id="3"/>
          <p:cNvSpPr/>
          <p:nvPr/>
        </p:nvSpPr>
        <p:spPr>
          <a:xfrm flipH="false" flipV="false" rot="0">
            <a:off x="-4548933" y="2027215"/>
            <a:ext cx="8857462" cy="11413199"/>
          </a:xfrm>
          <a:custGeom>
            <a:avLst/>
            <a:gdLst/>
            <a:ahLst/>
            <a:cxnLst/>
            <a:rect r="r" b="b" t="t" l="l"/>
            <a:pathLst>
              <a:path h="11413199" w="8857462">
                <a:moveTo>
                  <a:pt x="0" y="0"/>
                </a:moveTo>
                <a:lnTo>
                  <a:pt x="8857462" y="0"/>
                </a:lnTo>
                <a:lnTo>
                  <a:pt x="8857462" y="11413199"/>
                </a:lnTo>
                <a:lnTo>
                  <a:pt x="0" y="11413199"/>
                </a:lnTo>
                <a:lnTo>
                  <a:pt x="0" y="0"/>
                </a:lnTo>
                <a:close/>
              </a:path>
            </a:pathLst>
          </a:custGeom>
          <a:blipFill>
            <a:blip r:embed="rId3">
              <a:alphaModFix amt="15000"/>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2445308" y="1028700"/>
            <a:ext cx="561705" cy="631774"/>
          </a:xfrm>
          <a:custGeom>
            <a:avLst/>
            <a:gdLst/>
            <a:ahLst/>
            <a:cxnLst/>
            <a:rect r="r" b="b" t="t" l="l"/>
            <a:pathLst>
              <a:path h="631774" w="561705">
                <a:moveTo>
                  <a:pt x="0" y="0"/>
                </a:moveTo>
                <a:lnTo>
                  <a:pt x="561705" y="0"/>
                </a:lnTo>
                <a:lnTo>
                  <a:pt x="561705" y="631774"/>
                </a:lnTo>
                <a:lnTo>
                  <a:pt x="0" y="63177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5" id="5"/>
          <p:cNvSpPr txBox="true"/>
          <p:nvPr/>
        </p:nvSpPr>
        <p:spPr>
          <a:xfrm rot="0">
            <a:off x="2631976" y="3859903"/>
            <a:ext cx="12824602" cy="4330882"/>
          </a:xfrm>
          <a:prstGeom prst="rect">
            <a:avLst/>
          </a:prstGeom>
        </p:spPr>
        <p:txBody>
          <a:bodyPr anchor="t" rtlCol="false" tIns="0" lIns="0" bIns="0" rIns="0">
            <a:spAutoFit/>
          </a:bodyPr>
          <a:lstStyle/>
          <a:p>
            <a:pPr algn="l">
              <a:lnSpc>
                <a:spcPts val="4339"/>
              </a:lnSpc>
              <a:spcBef>
                <a:spcPct val="0"/>
              </a:spcBef>
            </a:pPr>
            <a:r>
              <a:rPr lang="en-US" sz="3099">
                <a:solidFill>
                  <a:srgbClr val="FFFFFF"/>
                </a:solidFill>
                <a:latin typeface="IBM Plex Mono Bold"/>
                <a:ea typeface="IBM Plex Mono Bold"/>
                <a:cs typeface="IBM Plex Mono Bold"/>
                <a:sym typeface="IBM Plex Mono Bold"/>
              </a:rPr>
              <a:t>The attention layer calculates the attention weights, which determine the importance of each word in the input sentence for generating the current word in the output sentence. </a:t>
            </a:r>
          </a:p>
          <a:p>
            <a:pPr algn="l">
              <a:lnSpc>
                <a:spcPts val="4339"/>
              </a:lnSpc>
              <a:spcBef>
                <a:spcPct val="0"/>
              </a:spcBef>
            </a:pPr>
          </a:p>
          <a:p>
            <a:pPr algn="l">
              <a:lnSpc>
                <a:spcPts val="4339"/>
              </a:lnSpc>
              <a:spcBef>
                <a:spcPct val="0"/>
              </a:spcBef>
            </a:pPr>
            <a:r>
              <a:rPr lang="en-US" sz="3099">
                <a:solidFill>
                  <a:srgbClr val="FFFFFF"/>
                </a:solidFill>
                <a:latin typeface="IBM Plex Mono Bold"/>
                <a:ea typeface="IBM Plex Mono Bold"/>
                <a:cs typeface="IBM Plex Mono Bold"/>
                <a:sym typeface="IBM Plex Mono Bold"/>
              </a:rPr>
              <a:t>The context vector is computed as a weighted sum of the encoder outputs, where the weights are the attention scores.</a:t>
            </a:r>
          </a:p>
        </p:txBody>
      </p:sp>
      <p:sp>
        <p:nvSpPr>
          <p:cNvPr name="Freeform 6" id="6"/>
          <p:cNvSpPr/>
          <p:nvPr/>
        </p:nvSpPr>
        <p:spPr>
          <a:xfrm flipH="false" flipV="false" rot="0">
            <a:off x="11456162" y="7441726"/>
            <a:ext cx="7315200" cy="2332736"/>
          </a:xfrm>
          <a:custGeom>
            <a:avLst/>
            <a:gdLst/>
            <a:ahLst/>
            <a:cxnLst/>
            <a:rect r="r" b="b" t="t" l="l"/>
            <a:pathLst>
              <a:path h="2332736" w="7315200">
                <a:moveTo>
                  <a:pt x="0" y="0"/>
                </a:moveTo>
                <a:lnTo>
                  <a:pt x="7315200" y="0"/>
                </a:lnTo>
                <a:lnTo>
                  <a:pt x="7315200" y="2332736"/>
                </a:lnTo>
                <a:lnTo>
                  <a:pt x="0" y="233273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7" id="7"/>
          <p:cNvSpPr txBox="true"/>
          <p:nvPr/>
        </p:nvSpPr>
        <p:spPr>
          <a:xfrm rot="0">
            <a:off x="11787442" y="2347125"/>
            <a:ext cx="3669136" cy="826810"/>
          </a:xfrm>
          <a:prstGeom prst="rect">
            <a:avLst/>
          </a:prstGeom>
        </p:spPr>
        <p:txBody>
          <a:bodyPr anchor="t" rtlCol="false" tIns="0" lIns="0" bIns="0" rIns="0">
            <a:spAutoFit/>
          </a:bodyPr>
          <a:lstStyle/>
          <a:p>
            <a:pPr algn="l">
              <a:lnSpc>
                <a:spcPts val="2191"/>
              </a:lnSpc>
            </a:pPr>
            <a:r>
              <a:rPr lang="en-US" sz="1565">
                <a:solidFill>
                  <a:srgbClr val="104D87"/>
                </a:solidFill>
                <a:latin typeface="Poppins Bold"/>
                <a:ea typeface="Poppins Bold"/>
                <a:cs typeface="Poppins Bold"/>
                <a:sym typeface="Poppins Bold"/>
              </a:rPr>
              <a:t>Compare to human attention,</a:t>
            </a:r>
          </a:p>
          <a:p>
            <a:pPr algn="l">
              <a:lnSpc>
                <a:spcPts val="2191"/>
              </a:lnSpc>
              <a:spcBef>
                <a:spcPct val="0"/>
              </a:spcBef>
            </a:pPr>
            <a:r>
              <a:rPr lang="en-US" sz="1565">
                <a:solidFill>
                  <a:srgbClr val="104D87"/>
                </a:solidFill>
                <a:latin typeface="Poppins Bold"/>
                <a:ea typeface="Poppins Bold"/>
                <a:cs typeface="Poppins Bold"/>
                <a:sym typeface="Poppins Bold"/>
              </a:rPr>
              <a:t> focusing on relevant parts of a sentence.</a:t>
            </a:r>
          </a:p>
        </p:txBody>
      </p:sp>
      <p:sp>
        <p:nvSpPr>
          <p:cNvPr name="TextBox 8" id="8"/>
          <p:cNvSpPr txBox="true"/>
          <p:nvPr/>
        </p:nvSpPr>
        <p:spPr>
          <a:xfrm rot="0">
            <a:off x="16421303" y="787152"/>
            <a:ext cx="986517" cy="686687"/>
          </a:xfrm>
          <a:prstGeom prst="rect">
            <a:avLst/>
          </a:prstGeom>
        </p:spPr>
        <p:txBody>
          <a:bodyPr anchor="t" rtlCol="false" tIns="0" lIns="0" bIns="0" rIns="0">
            <a:spAutoFit/>
          </a:bodyPr>
          <a:lstStyle/>
          <a:p>
            <a:pPr algn="l">
              <a:lnSpc>
                <a:spcPts val="5027"/>
              </a:lnSpc>
              <a:spcBef>
                <a:spcPct val="0"/>
              </a:spcBef>
            </a:pPr>
            <a:r>
              <a:rPr lang="en-US" sz="3590">
                <a:solidFill>
                  <a:srgbClr val="FFFFFF"/>
                </a:solidFill>
                <a:latin typeface="Academy"/>
                <a:ea typeface="Academy"/>
                <a:cs typeface="Academy"/>
                <a:sym typeface="Academy"/>
              </a:rPr>
              <a:t>06</a:t>
            </a:r>
          </a:p>
        </p:txBody>
      </p:sp>
      <p:sp>
        <p:nvSpPr>
          <p:cNvPr name="TextBox 9" id="9"/>
          <p:cNvSpPr txBox="true"/>
          <p:nvPr/>
        </p:nvSpPr>
        <p:spPr>
          <a:xfrm rot="0">
            <a:off x="3651149" y="1770040"/>
            <a:ext cx="10367179" cy="1432638"/>
          </a:xfrm>
          <a:prstGeom prst="rect">
            <a:avLst/>
          </a:prstGeom>
        </p:spPr>
        <p:txBody>
          <a:bodyPr anchor="t" rtlCol="false" tIns="0" lIns="0" bIns="0" rIns="0">
            <a:spAutoFit/>
          </a:bodyPr>
          <a:lstStyle/>
          <a:p>
            <a:pPr algn="ctr">
              <a:lnSpc>
                <a:spcPts val="10809"/>
              </a:lnSpc>
              <a:spcBef>
                <a:spcPct val="0"/>
              </a:spcBef>
            </a:pPr>
            <a:r>
              <a:rPr lang="en-US" sz="7721">
                <a:solidFill>
                  <a:srgbClr val="FFFFFF"/>
                </a:solidFill>
                <a:latin typeface="Codec Pro Bold"/>
                <a:ea typeface="Codec Pro Bold"/>
                <a:cs typeface="Codec Pro Bold"/>
                <a:sym typeface="Codec Pro Bold"/>
              </a:rPr>
              <a:t> Attention Mechanism</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333" r="0" b="-9333"/>
            </a:stretch>
          </a:blipFill>
        </p:spPr>
      </p:sp>
      <p:sp>
        <p:nvSpPr>
          <p:cNvPr name="Freeform 3" id="3"/>
          <p:cNvSpPr/>
          <p:nvPr/>
        </p:nvSpPr>
        <p:spPr>
          <a:xfrm flipH="false" flipV="false" rot="0">
            <a:off x="-4548933" y="2027215"/>
            <a:ext cx="8857462" cy="11413199"/>
          </a:xfrm>
          <a:custGeom>
            <a:avLst/>
            <a:gdLst/>
            <a:ahLst/>
            <a:cxnLst/>
            <a:rect r="r" b="b" t="t" l="l"/>
            <a:pathLst>
              <a:path h="11413199" w="8857462">
                <a:moveTo>
                  <a:pt x="0" y="0"/>
                </a:moveTo>
                <a:lnTo>
                  <a:pt x="8857462" y="0"/>
                </a:lnTo>
                <a:lnTo>
                  <a:pt x="8857462" y="11413199"/>
                </a:lnTo>
                <a:lnTo>
                  <a:pt x="0" y="11413199"/>
                </a:lnTo>
                <a:lnTo>
                  <a:pt x="0" y="0"/>
                </a:lnTo>
                <a:close/>
              </a:path>
            </a:pathLst>
          </a:custGeom>
          <a:blipFill>
            <a:blip r:embed="rId3">
              <a:alphaModFix amt="15000"/>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2445308" y="1028700"/>
            <a:ext cx="561705" cy="631774"/>
          </a:xfrm>
          <a:custGeom>
            <a:avLst/>
            <a:gdLst/>
            <a:ahLst/>
            <a:cxnLst/>
            <a:rect r="r" b="b" t="t" l="l"/>
            <a:pathLst>
              <a:path h="631774" w="561705">
                <a:moveTo>
                  <a:pt x="0" y="0"/>
                </a:moveTo>
                <a:lnTo>
                  <a:pt x="561705" y="0"/>
                </a:lnTo>
                <a:lnTo>
                  <a:pt x="561705" y="631774"/>
                </a:lnTo>
                <a:lnTo>
                  <a:pt x="0" y="63177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5" id="5"/>
          <p:cNvSpPr txBox="true"/>
          <p:nvPr/>
        </p:nvSpPr>
        <p:spPr>
          <a:xfrm rot="0">
            <a:off x="2631976" y="3859903"/>
            <a:ext cx="12824602" cy="4873750"/>
          </a:xfrm>
          <a:prstGeom prst="rect">
            <a:avLst/>
          </a:prstGeom>
        </p:spPr>
        <p:txBody>
          <a:bodyPr anchor="t" rtlCol="false" tIns="0" lIns="0" bIns="0" rIns="0">
            <a:spAutoFit/>
          </a:bodyPr>
          <a:lstStyle/>
          <a:p>
            <a:pPr algn="l">
              <a:lnSpc>
                <a:spcPts val="4339"/>
              </a:lnSpc>
            </a:pPr>
            <a:r>
              <a:rPr lang="en-US" sz="3099">
                <a:solidFill>
                  <a:srgbClr val="FFFFFF"/>
                </a:solidFill>
                <a:latin typeface="IBM Plex Mono Bold"/>
                <a:ea typeface="IBM Plex Mono Bold"/>
                <a:cs typeface="IBM Plex Mono Bold"/>
                <a:sym typeface="IBM Plex Mono Bold"/>
              </a:rPr>
              <a:t>1.Encoder: Encodes the input sequence into a sequence of hidden states.</a:t>
            </a:r>
          </a:p>
          <a:p>
            <a:pPr algn="l">
              <a:lnSpc>
                <a:spcPts val="4339"/>
              </a:lnSpc>
            </a:pPr>
          </a:p>
          <a:p>
            <a:pPr algn="l">
              <a:lnSpc>
                <a:spcPts val="4339"/>
              </a:lnSpc>
            </a:pPr>
            <a:r>
              <a:rPr lang="en-US" sz="3099">
                <a:solidFill>
                  <a:srgbClr val="FFFFFF"/>
                </a:solidFill>
                <a:latin typeface="IBM Plex Mono"/>
                <a:ea typeface="IBM Plex Mono"/>
                <a:cs typeface="IBM Plex Mono"/>
                <a:sym typeface="IBM Plex Mono"/>
              </a:rPr>
              <a:t>2.</a:t>
            </a:r>
            <a:r>
              <a:rPr lang="en-US" sz="3099">
                <a:solidFill>
                  <a:srgbClr val="FFFFFF"/>
                </a:solidFill>
                <a:latin typeface="IBM Plex Mono Bold"/>
                <a:ea typeface="IBM Plex Mono Bold"/>
                <a:cs typeface="IBM Plex Mono Bold"/>
                <a:sym typeface="IBM Plex Mono Bold"/>
              </a:rPr>
              <a:t>Decoder: Generates the output sequence using the context vectors provided by the attention mechanism.</a:t>
            </a:r>
          </a:p>
          <a:p>
            <a:pPr algn="l">
              <a:lnSpc>
                <a:spcPts val="4339"/>
              </a:lnSpc>
            </a:pPr>
          </a:p>
          <a:p>
            <a:pPr algn="l">
              <a:lnSpc>
                <a:spcPts val="4339"/>
              </a:lnSpc>
            </a:pPr>
            <a:r>
              <a:rPr lang="en-US" sz="3099">
                <a:solidFill>
                  <a:srgbClr val="FFFFFF"/>
                </a:solidFill>
                <a:latin typeface="IBM Plex Mono"/>
                <a:ea typeface="IBM Plex Mono"/>
                <a:cs typeface="IBM Plex Mono"/>
                <a:sym typeface="IBM Plex Mono"/>
              </a:rPr>
              <a:t>3.</a:t>
            </a:r>
            <a:r>
              <a:rPr lang="en-US" sz="3099">
                <a:solidFill>
                  <a:srgbClr val="FFFFFF"/>
                </a:solidFill>
                <a:latin typeface="IBM Plex Mono Bold"/>
                <a:ea typeface="IBM Plex Mono Bold"/>
                <a:cs typeface="IBM Plex Mono Bold"/>
                <a:sym typeface="IBM Plex Mono Bold"/>
              </a:rPr>
              <a:t>Attention Layer: Computes the alignment scores and context vectors.</a:t>
            </a:r>
          </a:p>
          <a:p>
            <a:pPr algn="l">
              <a:lnSpc>
                <a:spcPts val="4339"/>
              </a:lnSpc>
              <a:spcBef>
                <a:spcPct val="0"/>
              </a:spcBef>
            </a:pPr>
          </a:p>
        </p:txBody>
      </p:sp>
      <p:sp>
        <p:nvSpPr>
          <p:cNvPr name="Freeform 6" id="6"/>
          <p:cNvSpPr/>
          <p:nvPr/>
        </p:nvSpPr>
        <p:spPr>
          <a:xfrm flipH="false" flipV="false" rot="0">
            <a:off x="15828036" y="5676414"/>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7" id="7"/>
          <p:cNvSpPr txBox="true"/>
          <p:nvPr/>
        </p:nvSpPr>
        <p:spPr>
          <a:xfrm rot="0">
            <a:off x="11787442" y="2347125"/>
            <a:ext cx="3669136" cy="826810"/>
          </a:xfrm>
          <a:prstGeom prst="rect">
            <a:avLst/>
          </a:prstGeom>
        </p:spPr>
        <p:txBody>
          <a:bodyPr anchor="t" rtlCol="false" tIns="0" lIns="0" bIns="0" rIns="0">
            <a:spAutoFit/>
          </a:bodyPr>
          <a:lstStyle/>
          <a:p>
            <a:pPr algn="l">
              <a:lnSpc>
                <a:spcPts val="2191"/>
              </a:lnSpc>
            </a:pPr>
            <a:r>
              <a:rPr lang="en-US" sz="1565">
                <a:solidFill>
                  <a:srgbClr val="104D87"/>
                </a:solidFill>
                <a:latin typeface="Poppins Bold"/>
                <a:ea typeface="Poppins Bold"/>
                <a:cs typeface="Poppins Bold"/>
                <a:sym typeface="Poppins Bold"/>
              </a:rPr>
              <a:t>Compare to human attention,</a:t>
            </a:r>
          </a:p>
          <a:p>
            <a:pPr algn="l">
              <a:lnSpc>
                <a:spcPts val="2191"/>
              </a:lnSpc>
              <a:spcBef>
                <a:spcPct val="0"/>
              </a:spcBef>
            </a:pPr>
            <a:r>
              <a:rPr lang="en-US" sz="1565">
                <a:solidFill>
                  <a:srgbClr val="104D87"/>
                </a:solidFill>
                <a:latin typeface="Poppins Bold"/>
                <a:ea typeface="Poppins Bold"/>
                <a:cs typeface="Poppins Bold"/>
                <a:sym typeface="Poppins Bold"/>
              </a:rPr>
              <a:t> focusing on relevant parts of a sentence.</a:t>
            </a:r>
          </a:p>
        </p:txBody>
      </p:sp>
      <p:sp>
        <p:nvSpPr>
          <p:cNvPr name="TextBox 8" id="8"/>
          <p:cNvSpPr txBox="true"/>
          <p:nvPr/>
        </p:nvSpPr>
        <p:spPr>
          <a:xfrm rot="0">
            <a:off x="16421303" y="787152"/>
            <a:ext cx="986517" cy="686687"/>
          </a:xfrm>
          <a:prstGeom prst="rect">
            <a:avLst/>
          </a:prstGeom>
        </p:spPr>
        <p:txBody>
          <a:bodyPr anchor="t" rtlCol="false" tIns="0" lIns="0" bIns="0" rIns="0">
            <a:spAutoFit/>
          </a:bodyPr>
          <a:lstStyle/>
          <a:p>
            <a:pPr algn="l">
              <a:lnSpc>
                <a:spcPts val="5027"/>
              </a:lnSpc>
              <a:spcBef>
                <a:spcPct val="0"/>
              </a:spcBef>
            </a:pPr>
            <a:r>
              <a:rPr lang="en-US" sz="3590">
                <a:solidFill>
                  <a:srgbClr val="FFFFFF"/>
                </a:solidFill>
                <a:latin typeface="Academy"/>
                <a:ea typeface="Academy"/>
                <a:cs typeface="Academy"/>
                <a:sym typeface="Academy"/>
              </a:rPr>
              <a:t>07</a:t>
            </a:r>
          </a:p>
        </p:txBody>
      </p:sp>
      <p:sp>
        <p:nvSpPr>
          <p:cNvPr name="TextBox 9" id="9"/>
          <p:cNvSpPr txBox="true"/>
          <p:nvPr/>
        </p:nvSpPr>
        <p:spPr>
          <a:xfrm rot="0">
            <a:off x="3651149" y="1770040"/>
            <a:ext cx="10367179" cy="1432638"/>
          </a:xfrm>
          <a:prstGeom prst="rect">
            <a:avLst/>
          </a:prstGeom>
        </p:spPr>
        <p:txBody>
          <a:bodyPr anchor="t" rtlCol="false" tIns="0" lIns="0" bIns="0" rIns="0">
            <a:spAutoFit/>
          </a:bodyPr>
          <a:lstStyle/>
          <a:p>
            <a:pPr algn="ctr">
              <a:lnSpc>
                <a:spcPts val="10809"/>
              </a:lnSpc>
              <a:spcBef>
                <a:spcPct val="0"/>
              </a:spcBef>
            </a:pPr>
            <a:r>
              <a:rPr lang="en-US" sz="7721">
                <a:solidFill>
                  <a:srgbClr val="FFFFFF"/>
                </a:solidFill>
                <a:latin typeface="Codec Pro Bold"/>
                <a:ea typeface="Codec Pro Bold"/>
                <a:cs typeface="Codec Pro Bold"/>
                <a:sym typeface="Codec Pro Bold"/>
              </a:rPr>
              <a:t> Attention Mechanism</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333" r="0" b="-9333"/>
            </a:stretch>
          </a:blipFill>
        </p:spPr>
      </p:sp>
      <p:sp>
        <p:nvSpPr>
          <p:cNvPr name="Freeform 3" id="3"/>
          <p:cNvSpPr/>
          <p:nvPr/>
        </p:nvSpPr>
        <p:spPr>
          <a:xfrm flipH="false" flipV="false" rot="0">
            <a:off x="-4548933" y="2027215"/>
            <a:ext cx="8857462" cy="11413199"/>
          </a:xfrm>
          <a:custGeom>
            <a:avLst/>
            <a:gdLst/>
            <a:ahLst/>
            <a:cxnLst/>
            <a:rect r="r" b="b" t="t" l="l"/>
            <a:pathLst>
              <a:path h="11413199" w="8857462">
                <a:moveTo>
                  <a:pt x="0" y="0"/>
                </a:moveTo>
                <a:lnTo>
                  <a:pt x="8857462" y="0"/>
                </a:lnTo>
                <a:lnTo>
                  <a:pt x="8857462" y="11413199"/>
                </a:lnTo>
                <a:lnTo>
                  <a:pt x="0" y="11413199"/>
                </a:lnTo>
                <a:lnTo>
                  <a:pt x="0" y="0"/>
                </a:lnTo>
                <a:close/>
              </a:path>
            </a:pathLst>
          </a:custGeom>
          <a:blipFill>
            <a:blip r:embed="rId3">
              <a:alphaModFix amt="15000"/>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2445308" y="1028700"/>
            <a:ext cx="561705" cy="631774"/>
          </a:xfrm>
          <a:custGeom>
            <a:avLst/>
            <a:gdLst/>
            <a:ahLst/>
            <a:cxnLst/>
            <a:rect r="r" b="b" t="t" l="l"/>
            <a:pathLst>
              <a:path h="631774" w="561705">
                <a:moveTo>
                  <a:pt x="0" y="0"/>
                </a:moveTo>
                <a:lnTo>
                  <a:pt x="561705" y="0"/>
                </a:lnTo>
                <a:lnTo>
                  <a:pt x="561705" y="631774"/>
                </a:lnTo>
                <a:lnTo>
                  <a:pt x="0" y="63177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377678" y="1732508"/>
            <a:ext cx="15536883" cy="7815534"/>
          </a:xfrm>
          <a:custGeom>
            <a:avLst/>
            <a:gdLst/>
            <a:ahLst/>
            <a:cxnLst/>
            <a:rect r="r" b="b" t="t" l="l"/>
            <a:pathLst>
              <a:path h="7815534" w="15536883">
                <a:moveTo>
                  <a:pt x="0" y="0"/>
                </a:moveTo>
                <a:lnTo>
                  <a:pt x="15536883" y="0"/>
                </a:lnTo>
                <a:lnTo>
                  <a:pt x="15536883" y="7815533"/>
                </a:lnTo>
                <a:lnTo>
                  <a:pt x="0" y="7815533"/>
                </a:lnTo>
                <a:lnTo>
                  <a:pt x="0" y="0"/>
                </a:lnTo>
                <a:close/>
              </a:path>
            </a:pathLst>
          </a:custGeom>
          <a:blipFill>
            <a:blip r:embed="rId7"/>
            <a:stretch>
              <a:fillRect l="-27993" t="-39194" r="-29284" b="-36676"/>
            </a:stretch>
          </a:blipFill>
        </p:spPr>
      </p:sp>
      <p:grpSp>
        <p:nvGrpSpPr>
          <p:cNvPr name="Group 6" id="6"/>
          <p:cNvGrpSpPr/>
          <p:nvPr/>
        </p:nvGrpSpPr>
        <p:grpSpPr>
          <a:xfrm rot="0">
            <a:off x="2400075" y="5640274"/>
            <a:ext cx="489591" cy="289212"/>
            <a:chOff x="0" y="0"/>
            <a:chExt cx="128946" cy="76171"/>
          </a:xfrm>
        </p:grpSpPr>
        <p:sp>
          <p:nvSpPr>
            <p:cNvPr name="Freeform 7" id="7"/>
            <p:cNvSpPr/>
            <p:nvPr/>
          </p:nvSpPr>
          <p:spPr>
            <a:xfrm flipH="false" flipV="false" rot="0">
              <a:off x="0" y="0"/>
              <a:ext cx="128946" cy="76171"/>
            </a:xfrm>
            <a:custGeom>
              <a:avLst/>
              <a:gdLst/>
              <a:ahLst/>
              <a:cxnLst/>
              <a:rect r="r" b="b" t="t" l="l"/>
              <a:pathLst>
                <a:path h="76171" w="128946">
                  <a:moveTo>
                    <a:pt x="38085" y="0"/>
                  </a:moveTo>
                  <a:lnTo>
                    <a:pt x="90860" y="0"/>
                  </a:lnTo>
                  <a:cubicBezTo>
                    <a:pt x="100961" y="0"/>
                    <a:pt x="110648" y="4013"/>
                    <a:pt x="117791" y="11155"/>
                  </a:cubicBezTo>
                  <a:cubicBezTo>
                    <a:pt x="124933" y="18297"/>
                    <a:pt x="128946" y="27985"/>
                    <a:pt x="128946" y="38085"/>
                  </a:cubicBezTo>
                  <a:lnTo>
                    <a:pt x="128946" y="38085"/>
                  </a:lnTo>
                  <a:cubicBezTo>
                    <a:pt x="128946" y="48186"/>
                    <a:pt x="124933" y="57874"/>
                    <a:pt x="117791" y="65016"/>
                  </a:cubicBezTo>
                  <a:cubicBezTo>
                    <a:pt x="110648" y="72158"/>
                    <a:pt x="100961" y="76171"/>
                    <a:pt x="90860" y="76171"/>
                  </a:cubicBezTo>
                  <a:lnTo>
                    <a:pt x="38085" y="76171"/>
                  </a:lnTo>
                  <a:cubicBezTo>
                    <a:pt x="27985" y="76171"/>
                    <a:pt x="18297" y="72158"/>
                    <a:pt x="11155" y="65016"/>
                  </a:cubicBezTo>
                  <a:cubicBezTo>
                    <a:pt x="4013" y="57874"/>
                    <a:pt x="0" y="48186"/>
                    <a:pt x="0" y="38085"/>
                  </a:cubicBezTo>
                  <a:lnTo>
                    <a:pt x="0" y="38085"/>
                  </a:lnTo>
                  <a:cubicBezTo>
                    <a:pt x="0" y="27985"/>
                    <a:pt x="4013" y="18297"/>
                    <a:pt x="11155" y="11155"/>
                  </a:cubicBezTo>
                  <a:cubicBezTo>
                    <a:pt x="18297" y="4013"/>
                    <a:pt x="27985" y="0"/>
                    <a:pt x="38085" y="0"/>
                  </a:cubicBezTo>
                  <a:close/>
                </a:path>
              </a:pathLst>
            </a:custGeom>
            <a:solidFill>
              <a:srgbClr val="00BF63"/>
            </a:solidFill>
          </p:spPr>
        </p:sp>
        <p:sp>
          <p:nvSpPr>
            <p:cNvPr name="TextBox 8" id="8"/>
            <p:cNvSpPr txBox="true"/>
            <p:nvPr/>
          </p:nvSpPr>
          <p:spPr>
            <a:xfrm>
              <a:off x="0" y="-19050"/>
              <a:ext cx="128946" cy="95221"/>
            </a:xfrm>
            <a:prstGeom prst="rect">
              <a:avLst/>
            </a:prstGeom>
          </p:spPr>
          <p:txBody>
            <a:bodyPr anchor="ctr" rtlCol="false" tIns="50800" lIns="50800" bIns="50800" rIns="50800"/>
            <a:lstStyle/>
            <a:p>
              <a:pPr algn="ctr">
                <a:lnSpc>
                  <a:spcPts val="1540"/>
                </a:lnSpc>
              </a:pPr>
              <a:r>
                <a:rPr lang="en-US" sz="1100">
                  <a:solidFill>
                    <a:srgbClr val="000000"/>
                  </a:solidFill>
                  <a:latin typeface="Canva Sans Bold"/>
                  <a:ea typeface="Canva Sans Bold"/>
                  <a:cs typeface="Canva Sans Bold"/>
                  <a:sym typeface="Canva Sans Bold"/>
                </a:rPr>
                <a:t>LSTM</a:t>
              </a:r>
            </a:p>
          </p:txBody>
        </p:sp>
      </p:grpSp>
      <p:grpSp>
        <p:nvGrpSpPr>
          <p:cNvPr name="Group 9" id="9"/>
          <p:cNvGrpSpPr/>
          <p:nvPr/>
        </p:nvGrpSpPr>
        <p:grpSpPr>
          <a:xfrm rot="0">
            <a:off x="4547378" y="5640274"/>
            <a:ext cx="489591" cy="289212"/>
            <a:chOff x="0" y="0"/>
            <a:chExt cx="128946" cy="76171"/>
          </a:xfrm>
        </p:grpSpPr>
        <p:sp>
          <p:nvSpPr>
            <p:cNvPr name="Freeform 10" id="10"/>
            <p:cNvSpPr/>
            <p:nvPr/>
          </p:nvSpPr>
          <p:spPr>
            <a:xfrm flipH="false" flipV="false" rot="0">
              <a:off x="0" y="0"/>
              <a:ext cx="128946" cy="76171"/>
            </a:xfrm>
            <a:custGeom>
              <a:avLst/>
              <a:gdLst/>
              <a:ahLst/>
              <a:cxnLst/>
              <a:rect r="r" b="b" t="t" l="l"/>
              <a:pathLst>
                <a:path h="76171" w="128946">
                  <a:moveTo>
                    <a:pt x="38085" y="0"/>
                  </a:moveTo>
                  <a:lnTo>
                    <a:pt x="90860" y="0"/>
                  </a:lnTo>
                  <a:cubicBezTo>
                    <a:pt x="100961" y="0"/>
                    <a:pt x="110648" y="4013"/>
                    <a:pt x="117791" y="11155"/>
                  </a:cubicBezTo>
                  <a:cubicBezTo>
                    <a:pt x="124933" y="18297"/>
                    <a:pt x="128946" y="27985"/>
                    <a:pt x="128946" y="38085"/>
                  </a:cubicBezTo>
                  <a:lnTo>
                    <a:pt x="128946" y="38085"/>
                  </a:lnTo>
                  <a:cubicBezTo>
                    <a:pt x="128946" y="48186"/>
                    <a:pt x="124933" y="57874"/>
                    <a:pt x="117791" y="65016"/>
                  </a:cubicBezTo>
                  <a:cubicBezTo>
                    <a:pt x="110648" y="72158"/>
                    <a:pt x="100961" y="76171"/>
                    <a:pt x="90860" y="76171"/>
                  </a:cubicBezTo>
                  <a:lnTo>
                    <a:pt x="38085" y="76171"/>
                  </a:lnTo>
                  <a:cubicBezTo>
                    <a:pt x="27985" y="76171"/>
                    <a:pt x="18297" y="72158"/>
                    <a:pt x="11155" y="65016"/>
                  </a:cubicBezTo>
                  <a:cubicBezTo>
                    <a:pt x="4013" y="57874"/>
                    <a:pt x="0" y="48186"/>
                    <a:pt x="0" y="38085"/>
                  </a:cubicBezTo>
                  <a:lnTo>
                    <a:pt x="0" y="38085"/>
                  </a:lnTo>
                  <a:cubicBezTo>
                    <a:pt x="0" y="27985"/>
                    <a:pt x="4013" y="18297"/>
                    <a:pt x="11155" y="11155"/>
                  </a:cubicBezTo>
                  <a:cubicBezTo>
                    <a:pt x="18297" y="4013"/>
                    <a:pt x="27985" y="0"/>
                    <a:pt x="38085" y="0"/>
                  </a:cubicBezTo>
                  <a:close/>
                </a:path>
              </a:pathLst>
            </a:custGeom>
            <a:solidFill>
              <a:srgbClr val="00BF63"/>
            </a:solidFill>
          </p:spPr>
        </p:sp>
        <p:sp>
          <p:nvSpPr>
            <p:cNvPr name="TextBox 11" id="11"/>
            <p:cNvSpPr txBox="true"/>
            <p:nvPr/>
          </p:nvSpPr>
          <p:spPr>
            <a:xfrm>
              <a:off x="0" y="-19050"/>
              <a:ext cx="128946" cy="95221"/>
            </a:xfrm>
            <a:prstGeom prst="rect">
              <a:avLst/>
            </a:prstGeom>
          </p:spPr>
          <p:txBody>
            <a:bodyPr anchor="ctr" rtlCol="false" tIns="50800" lIns="50800" bIns="50800" rIns="50800"/>
            <a:lstStyle/>
            <a:p>
              <a:pPr algn="ctr">
                <a:lnSpc>
                  <a:spcPts val="1540"/>
                </a:lnSpc>
              </a:pPr>
              <a:r>
                <a:rPr lang="en-US" sz="1100">
                  <a:solidFill>
                    <a:srgbClr val="000000"/>
                  </a:solidFill>
                  <a:latin typeface="Canva Sans Bold"/>
                  <a:ea typeface="Canva Sans Bold"/>
                  <a:cs typeface="Canva Sans Bold"/>
                  <a:sym typeface="Canva Sans Bold"/>
                </a:rPr>
                <a:t>LSTM</a:t>
              </a:r>
            </a:p>
          </p:txBody>
        </p:sp>
      </p:grpSp>
      <p:grpSp>
        <p:nvGrpSpPr>
          <p:cNvPr name="Group 12" id="12"/>
          <p:cNvGrpSpPr/>
          <p:nvPr/>
        </p:nvGrpSpPr>
        <p:grpSpPr>
          <a:xfrm rot="0">
            <a:off x="6694319" y="5640274"/>
            <a:ext cx="489591" cy="289212"/>
            <a:chOff x="0" y="0"/>
            <a:chExt cx="128946" cy="76171"/>
          </a:xfrm>
        </p:grpSpPr>
        <p:sp>
          <p:nvSpPr>
            <p:cNvPr name="Freeform 13" id="13"/>
            <p:cNvSpPr/>
            <p:nvPr/>
          </p:nvSpPr>
          <p:spPr>
            <a:xfrm flipH="false" flipV="false" rot="0">
              <a:off x="0" y="0"/>
              <a:ext cx="128946" cy="76171"/>
            </a:xfrm>
            <a:custGeom>
              <a:avLst/>
              <a:gdLst/>
              <a:ahLst/>
              <a:cxnLst/>
              <a:rect r="r" b="b" t="t" l="l"/>
              <a:pathLst>
                <a:path h="76171" w="128946">
                  <a:moveTo>
                    <a:pt x="38085" y="0"/>
                  </a:moveTo>
                  <a:lnTo>
                    <a:pt x="90860" y="0"/>
                  </a:lnTo>
                  <a:cubicBezTo>
                    <a:pt x="100961" y="0"/>
                    <a:pt x="110648" y="4013"/>
                    <a:pt x="117791" y="11155"/>
                  </a:cubicBezTo>
                  <a:cubicBezTo>
                    <a:pt x="124933" y="18297"/>
                    <a:pt x="128946" y="27985"/>
                    <a:pt x="128946" y="38085"/>
                  </a:cubicBezTo>
                  <a:lnTo>
                    <a:pt x="128946" y="38085"/>
                  </a:lnTo>
                  <a:cubicBezTo>
                    <a:pt x="128946" y="48186"/>
                    <a:pt x="124933" y="57874"/>
                    <a:pt x="117791" y="65016"/>
                  </a:cubicBezTo>
                  <a:cubicBezTo>
                    <a:pt x="110648" y="72158"/>
                    <a:pt x="100961" y="76171"/>
                    <a:pt x="90860" y="76171"/>
                  </a:cubicBezTo>
                  <a:lnTo>
                    <a:pt x="38085" y="76171"/>
                  </a:lnTo>
                  <a:cubicBezTo>
                    <a:pt x="27985" y="76171"/>
                    <a:pt x="18297" y="72158"/>
                    <a:pt x="11155" y="65016"/>
                  </a:cubicBezTo>
                  <a:cubicBezTo>
                    <a:pt x="4013" y="57874"/>
                    <a:pt x="0" y="48186"/>
                    <a:pt x="0" y="38085"/>
                  </a:cubicBezTo>
                  <a:lnTo>
                    <a:pt x="0" y="38085"/>
                  </a:lnTo>
                  <a:cubicBezTo>
                    <a:pt x="0" y="27985"/>
                    <a:pt x="4013" y="18297"/>
                    <a:pt x="11155" y="11155"/>
                  </a:cubicBezTo>
                  <a:cubicBezTo>
                    <a:pt x="18297" y="4013"/>
                    <a:pt x="27985" y="0"/>
                    <a:pt x="38085" y="0"/>
                  </a:cubicBezTo>
                  <a:close/>
                </a:path>
              </a:pathLst>
            </a:custGeom>
            <a:solidFill>
              <a:srgbClr val="00BF63"/>
            </a:solidFill>
          </p:spPr>
        </p:sp>
        <p:sp>
          <p:nvSpPr>
            <p:cNvPr name="TextBox 14" id="14"/>
            <p:cNvSpPr txBox="true"/>
            <p:nvPr/>
          </p:nvSpPr>
          <p:spPr>
            <a:xfrm>
              <a:off x="0" y="-19050"/>
              <a:ext cx="128946" cy="95221"/>
            </a:xfrm>
            <a:prstGeom prst="rect">
              <a:avLst/>
            </a:prstGeom>
          </p:spPr>
          <p:txBody>
            <a:bodyPr anchor="ctr" rtlCol="false" tIns="50800" lIns="50800" bIns="50800" rIns="50800"/>
            <a:lstStyle/>
            <a:p>
              <a:pPr algn="ctr">
                <a:lnSpc>
                  <a:spcPts val="1540"/>
                </a:lnSpc>
              </a:pPr>
              <a:r>
                <a:rPr lang="en-US" sz="1100">
                  <a:solidFill>
                    <a:srgbClr val="000000"/>
                  </a:solidFill>
                  <a:latin typeface="Canva Sans Bold"/>
                  <a:ea typeface="Canva Sans Bold"/>
                  <a:cs typeface="Canva Sans Bold"/>
                  <a:sym typeface="Canva Sans Bold"/>
                </a:rPr>
                <a:t>LSTM</a:t>
              </a:r>
            </a:p>
          </p:txBody>
        </p:sp>
      </p:grpSp>
      <p:grpSp>
        <p:nvGrpSpPr>
          <p:cNvPr name="Group 15" id="15"/>
          <p:cNvGrpSpPr/>
          <p:nvPr/>
        </p:nvGrpSpPr>
        <p:grpSpPr>
          <a:xfrm rot="0">
            <a:off x="10879653" y="6362116"/>
            <a:ext cx="489591" cy="289212"/>
            <a:chOff x="0" y="0"/>
            <a:chExt cx="128946" cy="76171"/>
          </a:xfrm>
        </p:grpSpPr>
        <p:sp>
          <p:nvSpPr>
            <p:cNvPr name="Freeform 16" id="16"/>
            <p:cNvSpPr/>
            <p:nvPr/>
          </p:nvSpPr>
          <p:spPr>
            <a:xfrm flipH="false" flipV="false" rot="0">
              <a:off x="0" y="0"/>
              <a:ext cx="128946" cy="76171"/>
            </a:xfrm>
            <a:custGeom>
              <a:avLst/>
              <a:gdLst/>
              <a:ahLst/>
              <a:cxnLst/>
              <a:rect r="r" b="b" t="t" l="l"/>
              <a:pathLst>
                <a:path h="76171" w="128946">
                  <a:moveTo>
                    <a:pt x="38085" y="0"/>
                  </a:moveTo>
                  <a:lnTo>
                    <a:pt x="90860" y="0"/>
                  </a:lnTo>
                  <a:cubicBezTo>
                    <a:pt x="100961" y="0"/>
                    <a:pt x="110648" y="4013"/>
                    <a:pt x="117791" y="11155"/>
                  </a:cubicBezTo>
                  <a:cubicBezTo>
                    <a:pt x="124933" y="18297"/>
                    <a:pt x="128946" y="27985"/>
                    <a:pt x="128946" y="38085"/>
                  </a:cubicBezTo>
                  <a:lnTo>
                    <a:pt x="128946" y="38085"/>
                  </a:lnTo>
                  <a:cubicBezTo>
                    <a:pt x="128946" y="48186"/>
                    <a:pt x="124933" y="57874"/>
                    <a:pt x="117791" y="65016"/>
                  </a:cubicBezTo>
                  <a:cubicBezTo>
                    <a:pt x="110648" y="72158"/>
                    <a:pt x="100961" y="76171"/>
                    <a:pt x="90860" y="76171"/>
                  </a:cubicBezTo>
                  <a:lnTo>
                    <a:pt x="38085" y="76171"/>
                  </a:lnTo>
                  <a:cubicBezTo>
                    <a:pt x="27985" y="76171"/>
                    <a:pt x="18297" y="72158"/>
                    <a:pt x="11155" y="65016"/>
                  </a:cubicBezTo>
                  <a:cubicBezTo>
                    <a:pt x="4013" y="57874"/>
                    <a:pt x="0" y="48186"/>
                    <a:pt x="0" y="38085"/>
                  </a:cubicBezTo>
                  <a:lnTo>
                    <a:pt x="0" y="38085"/>
                  </a:lnTo>
                  <a:cubicBezTo>
                    <a:pt x="0" y="27985"/>
                    <a:pt x="4013" y="18297"/>
                    <a:pt x="11155" y="11155"/>
                  </a:cubicBezTo>
                  <a:cubicBezTo>
                    <a:pt x="18297" y="4013"/>
                    <a:pt x="27985" y="0"/>
                    <a:pt x="38085" y="0"/>
                  </a:cubicBezTo>
                  <a:close/>
                </a:path>
              </a:pathLst>
            </a:custGeom>
            <a:solidFill>
              <a:srgbClr val="00BF63"/>
            </a:solidFill>
          </p:spPr>
        </p:sp>
        <p:sp>
          <p:nvSpPr>
            <p:cNvPr name="TextBox 17" id="17"/>
            <p:cNvSpPr txBox="true"/>
            <p:nvPr/>
          </p:nvSpPr>
          <p:spPr>
            <a:xfrm>
              <a:off x="0" y="-19050"/>
              <a:ext cx="128946" cy="95221"/>
            </a:xfrm>
            <a:prstGeom prst="rect">
              <a:avLst/>
            </a:prstGeom>
          </p:spPr>
          <p:txBody>
            <a:bodyPr anchor="ctr" rtlCol="false" tIns="50800" lIns="50800" bIns="50800" rIns="50800"/>
            <a:lstStyle/>
            <a:p>
              <a:pPr algn="ctr">
                <a:lnSpc>
                  <a:spcPts val="1540"/>
                </a:lnSpc>
              </a:pPr>
              <a:r>
                <a:rPr lang="en-US" sz="1100">
                  <a:solidFill>
                    <a:srgbClr val="000000"/>
                  </a:solidFill>
                  <a:latin typeface="Canva Sans Bold"/>
                  <a:ea typeface="Canva Sans Bold"/>
                  <a:cs typeface="Canva Sans Bold"/>
                  <a:sym typeface="Canva Sans Bold"/>
                </a:rPr>
                <a:t>LSTM</a:t>
              </a:r>
            </a:p>
          </p:txBody>
        </p:sp>
      </p:grpSp>
      <p:grpSp>
        <p:nvGrpSpPr>
          <p:cNvPr name="Group 18" id="18"/>
          <p:cNvGrpSpPr/>
          <p:nvPr/>
        </p:nvGrpSpPr>
        <p:grpSpPr>
          <a:xfrm rot="0">
            <a:off x="12315970" y="6362116"/>
            <a:ext cx="489591" cy="289212"/>
            <a:chOff x="0" y="0"/>
            <a:chExt cx="128946" cy="76171"/>
          </a:xfrm>
        </p:grpSpPr>
        <p:sp>
          <p:nvSpPr>
            <p:cNvPr name="Freeform 19" id="19"/>
            <p:cNvSpPr/>
            <p:nvPr/>
          </p:nvSpPr>
          <p:spPr>
            <a:xfrm flipH="false" flipV="false" rot="0">
              <a:off x="0" y="0"/>
              <a:ext cx="128946" cy="76171"/>
            </a:xfrm>
            <a:custGeom>
              <a:avLst/>
              <a:gdLst/>
              <a:ahLst/>
              <a:cxnLst/>
              <a:rect r="r" b="b" t="t" l="l"/>
              <a:pathLst>
                <a:path h="76171" w="128946">
                  <a:moveTo>
                    <a:pt x="38085" y="0"/>
                  </a:moveTo>
                  <a:lnTo>
                    <a:pt x="90860" y="0"/>
                  </a:lnTo>
                  <a:cubicBezTo>
                    <a:pt x="100961" y="0"/>
                    <a:pt x="110648" y="4013"/>
                    <a:pt x="117791" y="11155"/>
                  </a:cubicBezTo>
                  <a:cubicBezTo>
                    <a:pt x="124933" y="18297"/>
                    <a:pt x="128946" y="27985"/>
                    <a:pt x="128946" y="38085"/>
                  </a:cubicBezTo>
                  <a:lnTo>
                    <a:pt x="128946" y="38085"/>
                  </a:lnTo>
                  <a:cubicBezTo>
                    <a:pt x="128946" y="48186"/>
                    <a:pt x="124933" y="57874"/>
                    <a:pt x="117791" y="65016"/>
                  </a:cubicBezTo>
                  <a:cubicBezTo>
                    <a:pt x="110648" y="72158"/>
                    <a:pt x="100961" y="76171"/>
                    <a:pt x="90860" y="76171"/>
                  </a:cubicBezTo>
                  <a:lnTo>
                    <a:pt x="38085" y="76171"/>
                  </a:lnTo>
                  <a:cubicBezTo>
                    <a:pt x="27985" y="76171"/>
                    <a:pt x="18297" y="72158"/>
                    <a:pt x="11155" y="65016"/>
                  </a:cubicBezTo>
                  <a:cubicBezTo>
                    <a:pt x="4013" y="57874"/>
                    <a:pt x="0" y="48186"/>
                    <a:pt x="0" y="38085"/>
                  </a:cubicBezTo>
                  <a:lnTo>
                    <a:pt x="0" y="38085"/>
                  </a:lnTo>
                  <a:cubicBezTo>
                    <a:pt x="0" y="27985"/>
                    <a:pt x="4013" y="18297"/>
                    <a:pt x="11155" y="11155"/>
                  </a:cubicBezTo>
                  <a:cubicBezTo>
                    <a:pt x="18297" y="4013"/>
                    <a:pt x="27985" y="0"/>
                    <a:pt x="38085" y="0"/>
                  </a:cubicBezTo>
                  <a:close/>
                </a:path>
              </a:pathLst>
            </a:custGeom>
            <a:solidFill>
              <a:srgbClr val="00BF63"/>
            </a:solidFill>
          </p:spPr>
        </p:sp>
        <p:sp>
          <p:nvSpPr>
            <p:cNvPr name="TextBox 20" id="20"/>
            <p:cNvSpPr txBox="true"/>
            <p:nvPr/>
          </p:nvSpPr>
          <p:spPr>
            <a:xfrm>
              <a:off x="0" y="-19050"/>
              <a:ext cx="128946" cy="95221"/>
            </a:xfrm>
            <a:prstGeom prst="rect">
              <a:avLst/>
            </a:prstGeom>
          </p:spPr>
          <p:txBody>
            <a:bodyPr anchor="ctr" rtlCol="false" tIns="50800" lIns="50800" bIns="50800" rIns="50800"/>
            <a:lstStyle/>
            <a:p>
              <a:pPr algn="ctr">
                <a:lnSpc>
                  <a:spcPts val="1540"/>
                </a:lnSpc>
              </a:pPr>
              <a:r>
                <a:rPr lang="en-US" sz="1100">
                  <a:solidFill>
                    <a:srgbClr val="000000"/>
                  </a:solidFill>
                  <a:latin typeface="Canva Sans Bold"/>
                  <a:ea typeface="Canva Sans Bold"/>
                  <a:cs typeface="Canva Sans Bold"/>
                  <a:sym typeface="Canva Sans Bold"/>
                </a:rPr>
                <a:t>LSTM</a:t>
              </a:r>
            </a:p>
          </p:txBody>
        </p:sp>
      </p:grpSp>
      <p:grpSp>
        <p:nvGrpSpPr>
          <p:cNvPr name="Group 21" id="21"/>
          <p:cNvGrpSpPr/>
          <p:nvPr/>
        </p:nvGrpSpPr>
        <p:grpSpPr>
          <a:xfrm rot="0">
            <a:off x="13748536" y="6362116"/>
            <a:ext cx="489591" cy="289212"/>
            <a:chOff x="0" y="0"/>
            <a:chExt cx="128946" cy="76171"/>
          </a:xfrm>
        </p:grpSpPr>
        <p:sp>
          <p:nvSpPr>
            <p:cNvPr name="Freeform 22" id="22"/>
            <p:cNvSpPr/>
            <p:nvPr/>
          </p:nvSpPr>
          <p:spPr>
            <a:xfrm flipH="false" flipV="false" rot="0">
              <a:off x="0" y="0"/>
              <a:ext cx="128946" cy="76171"/>
            </a:xfrm>
            <a:custGeom>
              <a:avLst/>
              <a:gdLst/>
              <a:ahLst/>
              <a:cxnLst/>
              <a:rect r="r" b="b" t="t" l="l"/>
              <a:pathLst>
                <a:path h="76171" w="128946">
                  <a:moveTo>
                    <a:pt x="38085" y="0"/>
                  </a:moveTo>
                  <a:lnTo>
                    <a:pt x="90860" y="0"/>
                  </a:lnTo>
                  <a:cubicBezTo>
                    <a:pt x="100961" y="0"/>
                    <a:pt x="110648" y="4013"/>
                    <a:pt x="117791" y="11155"/>
                  </a:cubicBezTo>
                  <a:cubicBezTo>
                    <a:pt x="124933" y="18297"/>
                    <a:pt x="128946" y="27985"/>
                    <a:pt x="128946" y="38085"/>
                  </a:cubicBezTo>
                  <a:lnTo>
                    <a:pt x="128946" y="38085"/>
                  </a:lnTo>
                  <a:cubicBezTo>
                    <a:pt x="128946" y="48186"/>
                    <a:pt x="124933" y="57874"/>
                    <a:pt x="117791" y="65016"/>
                  </a:cubicBezTo>
                  <a:cubicBezTo>
                    <a:pt x="110648" y="72158"/>
                    <a:pt x="100961" y="76171"/>
                    <a:pt x="90860" y="76171"/>
                  </a:cubicBezTo>
                  <a:lnTo>
                    <a:pt x="38085" y="76171"/>
                  </a:lnTo>
                  <a:cubicBezTo>
                    <a:pt x="27985" y="76171"/>
                    <a:pt x="18297" y="72158"/>
                    <a:pt x="11155" y="65016"/>
                  </a:cubicBezTo>
                  <a:cubicBezTo>
                    <a:pt x="4013" y="57874"/>
                    <a:pt x="0" y="48186"/>
                    <a:pt x="0" y="38085"/>
                  </a:cubicBezTo>
                  <a:lnTo>
                    <a:pt x="0" y="38085"/>
                  </a:lnTo>
                  <a:cubicBezTo>
                    <a:pt x="0" y="27985"/>
                    <a:pt x="4013" y="18297"/>
                    <a:pt x="11155" y="11155"/>
                  </a:cubicBezTo>
                  <a:cubicBezTo>
                    <a:pt x="18297" y="4013"/>
                    <a:pt x="27985" y="0"/>
                    <a:pt x="38085" y="0"/>
                  </a:cubicBezTo>
                  <a:close/>
                </a:path>
              </a:pathLst>
            </a:custGeom>
            <a:solidFill>
              <a:srgbClr val="00BF63"/>
            </a:solidFill>
          </p:spPr>
        </p:sp>
        <p:sp>
          <p:nvSpPr>
            <p:cNvPr name="TextBox 23" id="23"/>
            <p:cNvSpPr txBox="true"/>
            <p:nvPr/>
          </p:nvSpPr>
          <p:spPr>
            <a:xfrm>
              <a:off x="0" y="-19050"/>
              <a:ext cx="128946" cy="95221"/>
            </a:xfrm>
            <a:prstGeom prst="rect">
              <a:avLst/>
            </a:prstGeom>
          </p:spPr>
          <p:txBody>
            <a:bodyPr anchor="ctr" rtlCol="false" tIns="50800" lIns="50800" bIns="50800" rIns="50800"/>
            <a:lstStyle/>
            <a:p>
              <a:pPr algn="ctr">
                <a:lnSpc>
                  <a:spcPts val="1540"/>
                </a:lnSpc>
              </a:pPr>
              <a:r>
                <a:rPr lang="en-US" sz="1100">
                  <a:solidFill>
                    <a:srgbClr val="000000"/>
                  </a:solidFill>
                  <a:latin typeface="Canva Sans Bold"/>
                  <a:ea typeface="Canva Sans Bold"/>
                  <a:cs typeface="Canva Sans Bold"/>
                  <a:sym typeface="Canva Sans Bold"/>
                </a:rPr>
                <a:t>LSTM</a:t>
              </a:r>
            </a:p>
          </p:txBody>
        </p:sp>
      </p:grpSp>
      <p:grpSp>
        <p:nvGrpSpPr>
          <p:cNvPr name="Group 24" id="24"/>
          <p:cNvGrpSpPr/>
          <p:nvPr/>
        </p:nvGrpSpPr>
        <p:grpSpPr>
          <a:xfrm rot="0">
            <a:off x="15211783" y="6362116"/>
            <a:ext cx="489591" cy="289212"/>
            <a:chOff x="0" y="0"/>
            <a:chExt cx="128946" cy="76171"/>
          </a:xfrm>
        </p:grpSpPr>
        <p:sp>
          <p:nvSpPr>
            <p:cNvPr name="Freeform 25" id="25"/>
            <p:cNvSpPr/>
            <p:nvPr/>
          </p:nvSpPr>
          <p:spPr>
            <a:xfrm flipH="false" flipV="false" rot="0">
              <a:off x="0" y="0"/>
              <a:ext cx="128946" cy="76171"/>
            </a:xfrm>
            <a:custGeom>
              <a:avLst/>
              <a:gdLst/>
              <a:ahLst/>
              <a:cxnLst/>
              <a:rect r="r" b="b" t="t" l="l"/>
              <a:pathLst>
                <a:path h="76171" w="128946">
                  <a:moveTo>
                    <a:pt x="38085" y="0"/>
                  </a:moveTo>
                  <a:lnTo>
                    <a:pt x="90860" y="0"/>
                  </a:lnTo>
                  <a:cubicBezTo>
                    <a:pt x="100961" y="0"/>
                    <a:pt x="110648" y="4013"/>
                    <a:pt x="117791" y="11155"/>
                  </a:cubicBezTo>
                  <a:cubicBezTo>
                    <a:pt x="124933" y="18297"/>
                    <a:pt x="128946" y="27985"/>
                    <a:pt x="128946" y="38085"/>
                  </a:cubicBezTo>
                  <a:lnTo>
                    <a:pt x="128946" y="38085"/>
                  </a:lnTo>
                  <a:cubicBezTo>
                    <a:pt x="128946" y="48186"/>
                    <a:pt x="124933" y="57874"/>
                    <a:pt x="117791" y="65016"/>
                  </a:cubicBezTo>
                  <a:cubicBezTo>
                    <a:pt x="110648" y="72158"/>
                    <a:pt x="100961" y="76171"/>
                    <a:pt x="90860" y="76171"/>
                  </a:cubicBezTo>
                  <a:lnTo>
                    <a:pt x="38085" y="76171"/>
                  </a:lnTo>
                  <a:cubicBezTo>
                    <a:pt x="27985" y="76171"/>
                    <a:pt x="18297" y="72158"/>
                    <a:pt x="11155" y="65016"/>
                  </a:cubicBezTo>
                  <a:cubicBezTo>
                    <a:pt x="4013" y="57874"/>
                    <a:pt x="0" y="48186"/>
                    <a:pt x="0" y="38085"/>
                  </a:cubicBezTo>
                  <a:lnTo>
                    <a:pt x="0" y="38085"/>
                  </a:lnTo>
                  <a:cubicBezTo>
                    <a:pt x="0" y="27985"/>
                    <a:pt x="4013" y="18297"/>
                    <a:pt x="11155" y="11155"/>
                  </a:cubicBezTo>
                  <a:cubicBezTo>
                    <a:pt x="18297" y="4013"/>
                    <a:pt x="27985" y="0"/>
                    <a:pt x="38085" y="0"/>
                  </a:cubicBezTo>
                  <a:close/>
                </a:path>
              </a:pathLst>
            </a:custGeom>
            <a:solidFill>
              <a:srgbClr val="00BF63"/>
            </a:solidFill>
          </p:spPr>
        </p:sp>
        <p:sp>
          <p:nvSpPr>
            <p:cNvPr name="TextBox 26" id="26"/>
            <p:cNvSpPr txBox="true"/>
            <p:nvPr/>
          </p:nvSpPr>
          <p:spPr>
            <a:xfrm>
              <a:off x="0" y="-19050"/>
              <a:ext cx="128946" cy="95221"/>
            </a:xfrm>
            <a:prstGeom prst="rect">
              <a:avLst/>
            </a:prstGeom>
          </p:spPr>
          <p:txBody>
            <a:bodyPr anchor="ctr" rtlCol="false" tIns="50800" lIns="50800" bIns="50800" rIns="50800"/>
            <a:lstStyle/>
            <a:p>
              <a:pPr algn="ctr">
                <a:lnSpc>
                  <a:spcPts val="1540"/>
                </a:lnSpc>
              </a:pPr>
              <a:r>
                <a:rPr lang="en-US" sz="1100">
                  <a:solidFill>
                    <a:srgbClr val="000000"/>
                  </a:solidFill>
                  <a:latin typeface="Canva Sans Bold"/>
                  <a:ea typeface="Canva Sans Bold"/>
                  <a:cs typeface="Canva Sans Bold"/>
                  <a:sym typeface="Canva Sans Bold"/>
                </a:rPr>
                <a:t>LSTM</a:t>
              </a:r>
            </a:p>
          </p:txBody>
        </p:sp>
      </p:grpSp>
      <p:grpSp>
        <p:nvGrpSpPr>
          <p:cNvPr name="Group 27" id="27"/>
          <p:cNvGrpSpPr/>
          <p:nvPr/>
        </p:nvGrpSpPr>
        <p:grpSpPr>
          <a:xfrm rot="0">
            <a:off x="11787442" y="2157591"/>
            <a:ext cx="4633861" cy="1608538"/>
            <a:chOff x="0" y="0"/>
            <a:chExt cx="1220441" cy="423648"/>
          </a:xfrm>
        </p:grpSpPr>
        <p:sp>
          <p:nvSpPr>
            <p:cNvPr name="Freeform 28" id="28"/>
            <p:cNvSpPr/>
            <p:nvPr/>
          </p:nvSpPr>
          <p:spPr>
            <a:xfrm flipH="false" flipV="false" rot="0">
              <a:off x="0" y="0"/>
              <a:ext cx="1220441" cy="423648"/>
            </a:xfrm>
            <a:custGeom>
              <a:avLst/>
              <a:gdLst/>
              <a:ahLst/>
              <a:cxnLst/>
              <a:rect r="r" b="b" t="t" l="l"/>
              <a:pathLst>
                <a:path h="423648" w="1220441">
                  <a:moveTo>
                    <a:pt x="85207" y="0"/>
                  </a:moveTo>
                  <a:lnTo>
                    <a:pt x="1135234" y="0"/>
                  </a:lnTo>
                  <a:cubicBezTo>
                    <a:pt x="1157832" y="0"/>
                    <a:pt x="1179505" y="8977"/>
                    <a:pt x="1195484" y="24957"/>
                  </a:cubicBezTo>
                  <a:cubicBezTo>
                    <a:pt x="1211463" y="40936"/>
                    <a:pt x="1220441" y="62609"/>
                    <a:pt x="1220441" y="85207"/>
                  </a:cubicBezTo>
                  <a:lnTo>
                    <a:pt x="1220441" y="338441"/>
                  </a:lnTo>
                  <a:cubicBezTo>
                    <a:pt x="1220441" y="361039"/>
                    <a:pt x="1211463" y="382712"/>
                    <a:pt x="1195484" y="398691"/>
                  </a:cubicBezTo>
                  <a:cubicBezTo>
                    <a:pt x="1179505" y="414671"/>
                    <a:pt x="1157832" y="423648"/>
                    <a:pt x="1135234" y="423648"/>
                  </a:cubicBezTo>
                  <a:lnTo>
                    <a:pt x="85207" y="423648"/>
                  </a:lnTo>
                  <a:cubicBezTo>
                    <a:pt x="62609" y="423648"/>
                    <a:pt x="40936" y="414671"/>
                    <a:pt x="24957" y="398691"/>
                  </a:cubicBezTo>
                  <a:cubicBezTo>
                    <a:pt x="8977" y="382712"/>
                    <a:pt x="0" y="361039"/>
                    <a:pt x="0" y="338441"/>
                  </a:cubicBezTo>
                  <a:lnTo>
                    <a:pt x="0" y="85207"/>
                  </a:lnTo>
                  <a:cubicBezTo>
                    <a:pt x="0" y="62609"/>
                    <a:pt x="8977" y="40936"/>
                    <a:pt x="24957" y="24957"/>
                  </a:cubicBezTo>
                  <a:cubicBezTo>
                    <a:pt x="40936" y="8977"/>
                    <a:pt x="62609" y="0"/>
                    <a:pt x="85207" y="0"/>
                  </a:cubicBezTo>
                  <a:close/>
                </a:path>
              </a:pathLst>
            </a:custGeom>
            <a:solidFill>
              <a:srgbClr val="C1FF72"/>
            </a:solidFill>
          </p:spPr>
        </p:sp>
        <p:sp>
          <p:nvSpPr>
            <p:cNvPr name="TextBox 29" id="29"/>
            <p:cNvSpPr txBox="true"/>
            <p:nvPr/>
          </p:nvSpPr>
          <p:spPr>
            <a:xfrm>
              <a:off x="0" y="-38100"/>
              <a:ext cx="1220441" cy="461748"/>
            </a:xfrm>
            <a:prstGeom prst="rect">
              <a:avLst/>
            </a:prstGeom>
          </p:spPr>
          <p:txBody>
            <a:bodyPr anchor="ctr" rtlCol="false" tIns="50800" lIns="50800" bIns="50800" rIns="50800"/>
            <a:lstStyle/>
            <a:p>
              <a:pPr algn="ctr">
                <a:lnSpc>
                  <a:spcPts val="2659"/>
                </a:lnSpc>
              </a:pPr>
            </a:p>
          </p:txBody>
        </p:sp>
      </p:grpSp>
      <p:sp>
        <p:nvSpPr>
          <p:cNvPr name="TextBox 30" id="30"/>
          <p:cNvSpPr txBox="true"/>
          <p:nvPr/>
        </p:nvSpPr>
        <p:spPr>
          <a:xfrm rot="0">
            <a:off x="11921197" y="2351294"/>
            <a:ext cx="4633861" cy="1154456"/>
          </a:xfrm>
          <a:prstGeom prst="rect">
            <a:avLst/>
          </a:prstGeom>
        </p:spPr>
        <p:txBody>
          <a:bodyPr anchor="t" rtlCol="false" tIns="0" lIns="0" bIns="0" rIns="0">
            <a:spAutoFit/>
          </a:bodyPr>
          <a:lstStyle/>
          <a:p>
            <a:pPr algn="l">
              <a:lnSpc>
                <a:spcPts val="3031"/>
              </a:lnSpc>
            </a:pPr>
            <a:r>
              <a:rPr lang="en-US" sz="2165">
                <a:solidFill>
                  <a:srgbClr val="104D87"/>
                </a:solidFill>
                <a:latin typeface="Poppins Bold"/>
                <a:ea typeface="Poppins Bold"/>
                <a:cs typeface="Poppins Bold"/>
                <a:sym typeface="Poppins Bold"/>
              </a:rPr>
              <a:t>Compare to human attention,</a:t>
            </a:r>
          </a:p>
          <a:p>
            <a:pPr algn="l">
              <a:lnSpc>
                <a:spcPts val="3031"/>
              </a:lnSpc>
              <a:spcBef>
                <a:spcPct val="0"/>
              </a:spcBef>
            </a:pPr>
            <a:r>
              <a:rPr lang="en-US" sz="2165">
                <a:solidFill>
                  <a:srgbClr val="104D87"/>
                </a:solidFill>
                <a:latin typeface="Poppins Bold"/>
                <a:ea typeface="Poppins Bold"/>
                <a:cs typeface="Poppins Bold"/>
                <a:sym typeface="Poppins Bold"/>
              </a:rPr>
              <a:t> focusing on relevant parts of a sentence.</a:t>
            </a:r>
          </a:p>
        </p:txBody>
      </p:sp>
      <p:sp>
        <p:nvSpPr>
          <p:cNvPr name="TextBox 31" id="31"/>
          <p:cNvSpPr txBox="true"/>
          <p:nvPr/>
        </p:nvSpPr>
        <p:spPr>
          <a:xfrm rot="0">
            <a:off x="16421303" y="787152"/>
            <a:ext cx="986517" cy="686687"/>
          </a:xfrm>
          <a:prstGeom prst="rect">
            <a:avLst/>
          </a:prstGeom>
        </p:spPr>
        <p:txBody>
          <a:bodyPr anchor="t" rtlCol="false" tIns="0" lIns="0" bIns="0" rIns="0">
            <a:spAutoFit/>
          </a:bodyPr>
          <a:lstStyle/>
          <a:p>
            <a:pPr algn="l">
              <a:lnSpc>
                <a:spcPts val="5027"/>
              </a:lnSpc>
              <a:spcBef>
                <a:spcPct val="0"/>
              </a:spcBef>
            </a:pPr>
            <a:r>
              <a:rPr lang="en-US" sz="3590">
                <a:solidFill>
                  <a:srgbClr val="FFFFFF"/>
                </a:solidFill>
                <a:latin typeface="Academy"/>
                <a:ea typeface="Academy"/>
                <a:cs typeface="Academy"/>
                <a:sym typeface="Academy"/>
              </a:rPr>
              <a:t>08</a:t>
            </a:r>
          </a:p>
        </p:txBody>
      </p:sp>
      <p:sp>
        <p:nvSpPr>
          <p:cNvPr name="TextBox 32" id="32"/>
          <p:cNvSpPr txBox="true"/>
          <p:nvPr/>
        </p:nvSpPr>
        <p:spPr>
          <a:xfrm rot="0">
            <a:off x="3960411" y="-88051"/>
            <a:ext cx="10367179" cy="1432638"/>
          </a:xfrm>
          <a:prstGeom prst="rect">
            <a:avLst/>
          </a:prstGeom>
        </p:spPr>
        <p:txBody>
          <a:bodyPr anchor="t" rtlCol="false" tIns="0" lIns="0" bIns="0" rIns="0">
            <a:spAutoFit/>
          </a:bodyPr>
          <a:lstStyle/>
          <a:p>
            <a:pPr algn="ctr">
              <a:lnSpc>
                <a:spcPts val="10809"/>
              </a:lnSpc>
              <a:spcBef>
                <a:spcPct val="0"/>
              </a:spcBef>
            </a:pPr>
            <a:r>
              <a:rPr lang="en-US" sz="7721">
                <a:solidFill>
                  <a:srgbClr val="FFFFFF"/>
                </a:solidFill>
                <a:latin typeface="Codec Pro Bold"/>
                <a:ea typeface="Codec Pro Bold"/>
                <a:cs typeface="Codec Pro Bold"/>
                <a:sym typeface="Codec Pro Bold"/>
              </a:rPr>
              <a:t> Attention Mechanism</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333" r="0" b="-9333"/>
            </a:stretch>
          </a:blipFill>
        </p:spPr>
      </p:sp>
      <p:sp>
        <p:nvSpPr>
          <p:cNvPr name="Freeform 3" id="3"/>
          <p:cNvSpPr/>
          <p:nvPr/>
        </p:nvSpPr>
        <p:spPr>
          <a:xfrm flipH="false" flipV="false" rot="0">
            <a:off x="-4548933" y="2027215"/>
            <a:ext cx="8857462" cy="11413199"/>
          </a:xfrm>
          <a:custGeom>
            <a:avLst/>
            <a:gdLst/>
            <a:ahLst/>
            <a:cxnLst/>
            <a:rect r="r" b="b" t="t" l="l"/>
            <a:pathLst>
              <a:path h="11413199" w="8857462">
                <a:moveTo>
                  <a:pt x="0" y="0"/>
                </a:moveTo>
                <a:lnTo>
                  <a:pt x="8857462" y="0"/>
                </a:lnTo>
                <a:lnTo>
                  <a:pt x="8857462" y="11413199"/>
                </a:lnTo>
                <a:lnTo>
                  <a:pt x="0" y="11413199"/>
                </a:lnTo>
                <a:lnTo>
                  <a:pt x="0" y="0"/>
                </a:lnTo>
                <a:close/>
              </a:path>
            </a:pathLst>
          </a:custGeom>
          <a:blipFill>
            <a:blip r:embed="rId3">
              <a:alphaModFix amt="15000"/>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2445308" y="1028700"/>
            <a:ext cx="561705" cy="631774"/>
          </a:xfrm>
          <a:custGeom>
            <a:avLst/>
            <a:gdLst/>
            <a:ahLst/>
            <a:cxnLst/>
            <a:rect r="r" b="b" t="t" l="l"/>
            <a:pathLst>
              <a:path h="631774" w="561705">
                <a:moveTo>
                  <a:pt x="0" y="0"/>
                </a:moveTo>
                <a:lnTo>
                  <a:pt x="561705" y="0"/>
                </a:lnTo>
                <a:lnTo>
                  <a:pt x="561705" y="631774"/>
                </a:lnTo>
                <a:lnTo>
                  <a:pt x="0" y="63177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5" id="5"/>
          <p:cNvSpPr txBox="true"/>
          <p:nvPr/>
        </p:nvSpPr>
        <p:spPr>
          <a:xfrm rot="0">
            <a:off x="1672437" y="3416059"/>
            <a:ext cx="8880517" cy="3517539"/>
          </a:xfrm>
          <a:prstGeom prst="rect">
            <a:avLst/>
          </a:prstGeom>
        </p:spPr>
        <p:txBody>
          <a:bodyPr anchor="t" rtlCol="false" tIns="0" lIns="0" bIns="0" rIns="0">
            <a:spAutoFit/>
          </a:bodyPr>
          <a:lstStyle/>
          <a:p>
            <a:pPr algn="just">
              <a:lnSpc>
                <a:spcPts val="4002"/>
              </a:lnSpc>
            </a:pPr>
            <a:r>
              <a:rPr lang="en-US" sz="2859">
                <a:solidFill>
                  <a:srgbClr val="FFFFFF"/>
                </a:solidFill>
                <a:latin typeface="IBM Plex Mono Bold"/>
                <a:ea typeface="IBM Plex Mono Bold"/>
                <a:cs typeface="IBM Plex Mono Bold"/>
                <a:sym typeface="IBM Plex Mono Bold"/>
              </a:rPr>
              <a:t>1.Look at the set of encoder hidden states that it received.</a:t>
            </a:r>
          </a:p>
          <a:p>
            <a:pPr algn="just">
              <a:lnSpc>
                <a:spcPts val="4002"/>
              </a:lnSpc>
            </a:pPr>
          </a:p>
          <a:p>
            <a:pPr algn="just">
              <a:lnSpc>
                <a:spcPts val="4002"/>
              </a:lnSpc>
            </a:pPr>
            <a:r>
              <a:rPr lang="en-US" sz="2859">
                <a:solidFill>
                  <a:srgbClr val="FFFFFF"/>
                </a:solidFill>
                <a:latin typeface="IBM Plex Mono Bold"/>
                <a:ea typeface="IBM Plex Mono Bold"/>
                <a:cs typeface="IBM Plex Mono Bold"/>
                <a:sym typeface="IBM Plex Mono Bold"/>
              </a:rPr>
              <a:t>2 Give each hidden state a score.</a:t>
            </a:r>
          </a:p>
          <a:p>
            <a:pPr algn="just">
              <a:lnSpc>
                <a:spcPts val="4002"/>
              </a:lnSpc>
            </a:pPr>
          </a:p>
          <a:p>
            <a:pPr algn="just">
              <a:lnSpc>
                <a:spcPts val="4002"/>
              </a:lnSpc>
            </a:pPr>
            <a:r>
              <a:rPr lang="en-US" sz="2859">
                <a:solidFill>
                  <a:srgbClr val="FFFFFF"/>
                </a:solidFill>
                <a:latin typeface="IBM Plex Mono Bold"/>
                <a:ea typeface="IBM Plex Mono Bold"/>
                <a:cs typeface="IBM Plex Mono Bold"/>
                <a:sym typeface="IBM Plex Mono Bold"/>
              </a:rPr>
              <a:t>3 Multiply each hidden state by its </a:t>
            </a:r>
          </a:p>
          <a:p>
            <a:pPr algn="just">
              <a:lnSpc>
                <a:spcPts val="4002"/>
              </a:lnSpc>
              <a:spcBef>
                <a:spcPct val="0"/>
              </a:spcBef>
            </a:pPr>
            <a:r>
              <a:rPr lang="en-US" sz="2859">
                <a:solidFill>
                  <a:srgbClr val="FFFFFF"/>
                </a:solidFill>
                <a:latin typeface="IBM Plex Mono Bold"/>
                <a:ea typeface="IBM Plex Mono Bold"/>
                <a:cs typeface="IBM Plex Mono Bold"/>
                <a:sym typeface="IBM Plex Mono Bold"/>
              </a:rPr>
              <a:t>soft-maxed score.</a:t>
            </a:r>
          </a:p>
        </p:txBody>
      </p:sp>
      <p:sp>
        <p:nvSpPr>
          <p:cNvPr name="TextBox 6" id="6"/>
          <p:cNvSpPr txBox="true"/>
          <p:nvPr/>
        </p:nvSpPr>
        <p:spPr>
          <a:xfrm rot="0">
            <a:off x="16421303" y="787152"/>
            <a:ext cx="986517" cy="686687"/>
          </a:xfrm>
          <a:prstGeom prst="rect">
            <a:avLst/>
          </a:prstGeom>
        </p:spPr>
        <p:txBody>
          <a:bodyPr anchor="t" rtlCol="false" tIns="0" lIns="0" bIns="0" rIns="0">
            <a:spAutoFit/>
          </a:bodyPr>
          <a:lstStyle/>
          <a:p>
            <a:pPr algn="l">
              <a:lnSpc>
                <a:spcPts val="5027"/>
              </a:lnSpc>
              <a:spcBef>
                <a:spcPct val="0"/>
              </a:spcBef>
            </a:pPr>
            <a:r>
              <a:rPr lang="en-US" sz="3590">
                <a:solidFill>
                  <a:srgbClr val="FFFFFF"/>
                </a:solidFill>
                <a:latin typeface="Academy"/>
                <a:ea typeface="Academy"/>
                <a:cs typeface="Academy"/>
                <a:sym typeface="Academy"/>
              </a:rPr>
              <a:t>09</a:t>
            </a:r>
          </a:p>
        </p:txBody>
      </p:sp>
      <p:sp>
        <p:nvSpPr>
          <p:cNvPr name="TextBox 7" id="7"/>
          <p:cNvSpPr txBox="true"/>
          <p:nvPr/>
        </p:nvSpPr>
        <p:spPr>
          <a:xfrm rot="0">
            <a:off x="5856837" y="1188282"/>
            <a:ext cx="5059566" cy="1567225"/>
          </a:xfrm>
          <a:prstGeom prst="rect">
            <a:avLst/>
          </a:prstGeom>
        </p:spPr>
        <p:txBody>
          <a:bodyPr anchor="t" rtlCol="false" tIns="0" lIns="0" bIns="0" rIns="0">
            <a:spAutoFit/>
          </a:bodyPr>
          <a:lstStyle/>
          <a:p>
            <a:pPr algn="ctr">
              <a:lnSpc>
                <a:spcPts val="11789"/>
              </a:lnSpc>
              <a:spcBef>
                <a:spcPct val="0"/>
              </a:spcBef>
            </a:pPr>
            <a:r>
              <a:rPr lang="en-US" sz="8421" u="sng">
                <a:solidFill>
                  <a:srgbClr val="FFFFFF"/>
                </a:solidFill>
                <a:latin typeface="Codec Pro Bold"/>
                <a:ea typeface="Codec Pro Bold"/>
                <a:cs typeface="Codec Pro Bold"/>
                <a:sym typeface="Codec Pro Bold"/>
              </a:rPr>
              <a:t>DECODER</a:t>
            </a:r>
          </a:p>
        </p:txBody>
      </p:sp>
      <p:sp>
        <p:nvSpPr>
          <p:cNvPr name="Freeform 8" id="8"/>
          <p:cNvSpPr/>
          <p:nvPr/>
        </p:nvSpPr>
        <p:spPr>
          <a:xfrm flipH="false" flipV="false" rot="0">
            <a:off x="11750260" y="2562424"/>
            <a:ext cx="5164301" cy="6535972"/>
          </a:xfrm>
          <a:custGeom>
            <a:avLst/>
            <a:gdLst/>
            <a:ahLst/>
            <a:cxnLst/>
            <a:rect r="r" b="b" t="t" l="l"/>
            <a:pathLst>
              <a:path h="6535972" w="5164301">
                <a:moveTo>
                  <a:pt x="0" y="0"/>
                </a:moveTo>
                <a:lnTo>
                  <a:pt x="5164301" y="0"/>
                </a:lnTo>
                <a:lnTo>
                  <a:pt x="5164301" y="6535972"/>
                </a:lnTo>
                <a:lnTo>
                  <a:pt x="0" y="6535972"/>
                </a:lnTo>
                <a:lnTo>
                  <a:pt x="0" y="0"/>
                </a:lnTo>
                <a:close/>
              </a:path>
            </a:pathLst>
          </a:custGeom>
          <a:blipFill>
            <a:blip r:embed="rId7"/>
            <a:stretch>
              <a:fillRect l="-146560" t="-1631" r="-14021" b="-14184"/>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DAGKv2CjARc</dc:identifier>
  <dcterms:modified xsi:type="dcterms:W3CDTF">2011-08-01T06:04:30Z</dcterms:modified>
  <cp:revision>1</cp:revision>
  <dc:title>Purple Futuristic Modern Artificial Intelligence Project Presentation</dc:title>
</cp:coreProperties>
</file>